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8281" r:id="rId1"/>
    <p:sldMasterId id="2147488282" r:id="rId2"/>
    <p:sldMasterId id="2147488283" r:id="rId3"/>
    <p:sldMasterId id="2147488284" r:id="rId4"/>
    <p:sldMasterId id="2147488285" r:id="rId5"/>
    <p:sldMasterId id="2147488286" r:id="rId6"/>
    <p:sldMasterId id="2147488287" r:id="rId7"/>
    <p:sldMasterId id="2147488288" r:id="rId8"/>
    <p:sldMasterId id="2147488289" r:id="rId9"/>
    <p:sldMasterId id="2147488290" r:id="rId10"/>
    <p:sldMasterId id="2147488291" r:id="rId11"/>
    <p:sldMasterId id="2147488292" r:id="rId12"/>
    <p:sldMasterId id="2147488293" r:id="rId13"/>
    <p:sldMasterId id="2147488294" r:id="rId14"/>
    <p:sldMasterId id="2147488295" r:id="rId15"/>
    <p:sldMasterId id="2147488296" r:id="rId16"/>
    <p:sldMasterId id="2147488297" r:id="rId17"/>
    <p:sldMasterId id="2147488298" r:id="rId18"/>
    <p:sldMasterId id="2147488299" r:id="rId19"/>
    <p:sldMasterId id="2147488300" r:id="rId20"/>
    <p:sldMasterId id="2147488301" r:id="rId21"/>
    <p:sldMasterId id="2147488302" r:id="rId22"/>
    <p:sldMasterId id="2147488303" r:id="rId23"/>
    <p:sldMasterId id="2147488304" r:id="rId24"/>
    <p:sldMasterId id="2147488305" r:id="rId25"/>
    <p:sldMasterId id="2147488306" r:id="rId26"/>
    <p:sldMasterId id="2147488307" r:id="rId27"/>
    <p:sldMasterId id="2147488308" r:id="rId28"/>
    <p:sldMasterId id="2147488309" r:id="rId29"/>
    <p:sldMasterId id="2147488310" r:id="rId30"/>
    <p:sldMasterId id="2147488311" r:id="rId31"/>
    <p:sldMasterId id="2147488312" r:id="rId32"/>
  </p:sldMasterIdLst>
  <p:sldIdLst>
    <p:sldId id="284" r:id="rId33"/>
    <p:sldId id="266" r:id="rId34"/>
    <p:sldId id="257" r:id="rId35"/>
    <p:sldId id="258" r:id="rId36"/>
    <p:sldId id="286" r:id="rId37"/>
    <p:sldId id="260" r:id="rId38"/>
    <p:sldId id="261" r:id="rId39"/>
    <p:sldId id="262" r:id="rId40"/>
    <p:sldId id="283" r:id="rId41"/>
    <p:sldId id="290" r:id="rId42"/>
    <p:sldId id="295" r:id="rId43"/>
    <p:sldId id="288" r:id="rId44"/>
    <p:sldId id="289" r:id="rId45"/>
    <p:sldId id="267" r:id="rId46"/>
    <p:sldId id="268" r:id="rId47"/>
    <p:sldId id="269" r:id="rId48"/>
    <p:sldId id="270" r:id="rId49"/>
    <p:sldId id="271" r:id="rId50"/>
    <p:sldId id="345" r:id="rId51"/>
    <p:sldId id="285" r:id="rId52"/>
    <p:sldId id="273" r:id="rId53"/>
    <p:sldId id="263" r:id="rId54"/>
    <p:sldId id="264" r:id="rId55"/>
    <p:sldId id="352" r:id="rId56"/>
    <p:sldId id="277" r:id="rId57"/>
    <p:sldId id="296" r:id="rId58"/>
    <p:sldId id="353" r:id="rId59"/>
    <p:sldId id="354" r:id="rId60"/>
    <p:sldId id="29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2" r:id="rId109"/>
    <p:sldId id="403" r:id="rId110"/>
    <p:sldId id="404" r:id="rId111"/>
    <p:sldId id="405" r:id="rId112"/>
    <p:sldId id="406"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419" r:id="rId126"/>
    <p:sldId id="420" r:id="rId127"/>
    <p:sldId id="421" r:id="rId128"/>
    <p:sldId id="422"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D1C"/>
    <a:srgbClr val="F3D1CD"/>
    <a:srgbClr val="F9E9E8"/>
    <a:srgbClr val="67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2" autoAdjust="0"/>
    <p:restoredTop sz="94660"/>
  </p:normalViewPr>
  <p:slideViewPr>
    <p:cSldViewPr snapToGrid="0" snapToObjects="1">
      <p:cViewPr>
        <p:scale>
          <a:sx n="125" d="100"/>
          <a:sy n="125" d="100"/>
        </p:scale>
        <p:origin x="-3840"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85.xml"/><Relationship Id="rId21" Type="http://schemas.openxmlformats.org/officeDocument/2006/relationships/slideMaster" Target="slideMasters/slideMaster21.xml"/><Relationship Id="rId42" Type="http://schemas.openxmlformats.org/officeDocument/2006/relationships/slide" Target="slides/slide10.xml"/><Relationship Id="rId47" Type="http://schemas.openxmlformats.org/officeDocument/2006/relationships/slide" Target="slides/slide15.xml"/><Relationship Id="rId63" Type="http://schemas.openxmlformats.org/officeDocument/2006/relationships/slide" Target="slides/slide31.xml"/><Relationship Id="rId68" Type="http://schemas.openxmlformats.org/officeDocument/2006/relationships/slide" Target="slides/slide36.xml"/><Relationship Id="rId84" Type="http://schemas.openxmlformats.org/officeDocument/2006/relationships/slide" Target="slides/slide52.xml"/><Relationship Id="rId89" Type="http://schemas.openxmlformats.org/officeDocument/2006/relationships/slide" Target="slides/slide57.xml"/><Relationship Id="rId112" Type="http://schemas.openxmlformats.org/officeDocument/2006/relationships/slide" Target="slides/slide80.xml"/><Relationship Id="rId133"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7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5.xml"/><Relationship Id="rId53" Type="http://schemas.openxmlformats.org/officeDocument/2006/relationships/slide" Target="slides/slide21.xml"/><Relationship Id="rId58" Type="http://schemas.openxmlformats.org/officeDocument/2006/relationships/slide" Target="slides/slide26.xml"/><Relationship Id="rId74" Type="http://schemas.openxmlformats.org/officeDocument/2006/relationships/slide" Target="slides/slide42.xml"/><Relationship Id="rId79" Type="http://schemas.openxmlformats.org/officeDocument/2006/relationships/slide" Target="slides/slide47.xml"/><Relationship Id="rId102" Type="http://schemas.openxmlformats.org/officeDocument/2006/relationships/slide" Target="slides/slide70.xml"/><Relationship Id="rId123" Type="http://schemas.openxmlformats.org/officeDocument/2006/relationships/slide" Target="slides/slide91.xml"/><Relationship Id="rId128"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58.xml"/><Relationship Id="rId95" Type="http://schemas.openxmlformats.org/officeDocument/2006/relationships/slide" Target="slides/slide63.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slide" Target="slides/slide32.xml"/><Relationship Id="rId69" Type="http://schemas.openxmlformats.org/officeDocument/2006/relationships/slide" Target="slides/slide37.xml"/><Relationship Id="rId77" Type="http://schemas.openxmlformats.org/officeDocument/2006/relationships/slide" Target="slides/slide45.xml"/><Relationship Id="rId100" Type="http://schemas.openxmlformats.org/officeDocument/2006/relationships/slide" Target="slides/slide68.xml"/><Relationship Id="rId105" Type="http://schemas.openxmlformats.org/officeDocument/2006/relationships/slide" Target="slides/slide73.xml"/><Relationship Id="rId113" Type="http://schemas.openxmlformats.org/officeDocument/2006/relationships/slide" Target="slides/slide81.xml"/><Relationship Id="rId118" Type="http://schemas.openxmlformats.org/officeDocument/2006/relationships/slide" Target="slides/slide86.xml"/><Relationship Id="rId126" Type="http://schemas.openxmlformats.org/officeDocument/2006/relationships/slide" Target="slides/slide94.xml"/><Relationship Id="rId13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19.xml"/><Relationship Id="rId72" Type="http://schemas.openxmlformats.org/officeDocument/2006/relationships/slide" Target="slides/slide40.xml"/><Relationship Id="rId80" Type="http://schemas.openxmlformats.org/officeDocument/2006/relationships/slide" Target="slides/slide48.xml"/><Relationship Id="rId85" Type="http://schemas.openxmlformats.org/officeDocument/2006/relationships/slide" Target="slides/slide53.xml"/><Relationship Id="rId93" Type="http://schemas.openxmlformats.org/officeDocument/2006/relationships/slide" Target="slides/slide61.xml"/><Relationship Id="rId98" Type="http://schemas.openxmlformats.org/officeDocument/2006/relationships/slide" Target="slides/slide66.xml"/><Relationship Id="rId121"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slide" Target="slides/slide35.xml"/><Relationship Id="rId103" Type="http://schemas.openxmlformats.org/officeDocument/2006/relationships/slide" Target="slides/slide71.xml"/><Relationship Id="rId108" Type="http://schemas.openxmlformats.org/officeDocument/2006/relationships/slide" Target="slides/slide76.xml"/><Relationship Id="rId116" Type="http://schemas.openxmlformats.org/officeDocument/2006/relationships/slide" Target="slides/slide84.xml"/><Relationship Id="rId124" Type="http://schemas.openxmlformats.org/officeDocument/2006/relationships/slide" Target="slides/slide92.xml"/><Relationship Id="rId129" Type="http://schemas.openxmlformats.org/officeDocument/2006/relationships/slide" Target="slides/slide97.xml"/><Relationship Id="rId20" Type="http://schemas.openxmlformats.org/officeDocument/2006/relationships/slideMaster" Target="slideMasters/slideMaster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slide" Target="slides/slide38.xml"/><Relationship Id="rId75" Type="http://schemas.openxmlformats.org/officeDocument/2006/relationships/slide" Target="slides/slide43.xml"/><Relationship Id="rId83" Type="http://schemas.openxmlformats.org/officeDocument/2006/relationships/slide" Target="slides/slide51.xml"/><Relationship Id="rId88" Type="http://schemas.openxmlformats.org/officeDocument/2006/relationships/slide" Target="slides/slide56.xml"/><Relationship Id="rId91" Type="http://schemas.openxmlformats.org/officeDocument/2006/relationships/slide" Target="slides/slide59.xml"/><Relationship Id="rId96" Type="http://schemas.openxmlformats.org/officeDocument/2006/relationships/slide" Target="slides/slide64.xml"/><Relationship Id="rId111" Type="http://schemas.openxmlformats.org/officeDocument/2006/relationships/slide" Target="slides/slide79.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6" Type="http://schemas.openxmlformats.org/officeDocument/2006/relationships/slide" Target="slides/slide74.xml"/><Relationship Id="rId114" Type="http://schemas.openxmlformats.org/officeDocument/2006/relationships/slide" Target="slides/slide82.xml"/><Relationship Id="rId119" Type="http://schemas.openxmlformats.org/officeDocument/2006/relationships/slide" Target="slides/slide87.xml"/><Relationship Id="rId127" Type="http://schemas.openxmlformats.org/officeDocument/2006/relationships/slide" Target="slides/slide9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slide" Target="slides/slide41.xml"/><Relationship Id="rId78" Type="http://schemas.openxmlformats.org/officeDocument/2006/relationships/slide" Target="slides/slide46.xml"/><Relationship Id="rId81" Type="http://schemas.openxmlformats.org/officeDocument/2006/relationships/slide" Target="slides/slide49.xml"/><Relationship Id="rId86" Type="http://schemas.openxmlformats.org/officeDocument/2006/relationships/slide" Target="slides/slide54.xml"/><Relationship Id="rId94" Type="http://schemas.openxmlformats.org/officeDocument/2006/relationships/slide" Target="slides/slide62.xml"/><Relationship Id="rId99" Type="http://schemas.openxmlformats.org/officeDocument/2006/relationships/slide" Target="slides/slide67.xml"/><Relationship Id="rId101" Type="http://schemas.openxmlformats.org/officeDocument/2006/relationships/slide" Target="slides/slide69.xml"/><Relationship Id="rId122" Type="http://schemas.openxmlformats.org/officeDocument/2006/relationships/slide" Target="slides/slide90.xml"/><Relationship Id="rId13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7.xml"/><Relationship Id="rId109" Type="http://schemas.openxmlformats.org/officeDocument/2006/relationships/slide" Target="slides/slide77.xml"/><Relationship Id="rId34" Type="http://schemas.openxmlformats.org/officeDocument/2006/relationships/slide" Target="slides/slide2.xml"/><Relationship Id="rId50" Type="http://schemas.openxmlformats.org/officeDocument/2006/relationships/slide" Target="slides/slide18.xml"/><Relationship Id="rId55" Type="http://schemas.openxmlformats.org/officeDocument/2006/relationships/slide" Target="slides/slide23.xml"/><Relationship Id="rId76" Type="http://schemas.openxmlformats.org/officeDocument/2006/relationships/slide" Target="slides/slide44.xml"/><Relationship Id="rId97" Type="http://schemas.openxmlformats.org/officeDocument/2006/relationships/slide" Target="slides/slide65.xml"/><Relationship Id="rId104" Type="http://schemas.openxmlformats.org/officeDocument/2006/relationships/slide" Target="slides/slide72.xml"/><Relationship Id="rId120" Type="http://schemas.openxmlformats.org/officeDocument/2006/relationships/slide" Target="slides/slide88.xml"/><Relationship Id="rId125"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39.xml"/><Relationship Id="rId92" Type="http://schemas.openxmlformats.org/officeDocument/2006/relationships/slide" Target="slides/slide6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8.xml"/><Relationship Id="rId45" Type="http://schemas.openxmlformats.org/officeDocument/2006/relationships/slide" Target="slides/slide13.xml"/><Relationship Id="rId66" Type="http://schemas.openxmlformats.org/officeDocument/2006/relationships/slide" Target="slides/slide34.xml"/><Relationship Id="rId87" Type="http://schemas.openxmlformats.org/officeDocument/2006/relationships/slide" Target="slides/slide55.xml"/><Relationship Id="rId110" Type="http://schemas.openxmlformats.org/officeDocument/2006/relationships/slide" Target="slides/slide78.xml"/><Relationship Id="rId115" Type="http://schemas.openxmlformats.org/officeDocument/2006/relationships/slide" Target="slides/slide83.xml"/><Relationship Id="rId131" Type="http://schemas.openxmlformats.org/officeDocument/2006/relationships/viewProps" Target="viewProps.xml"/><Relationship Id="rId61" Type="http://schemas.openxmlformats.org/officeDocument/2006/relationships/slide" Target="slides/slide29.xml"/><Relationship Id="rId82" Type="http://schemas.openxmlformats.org/officeDocument/2006/relationships/slide" Target="slides/slide50.xml"/><Relationship Id="rId19" Type="http://schemas.openxmlformats.org/officeDocument/2006/relationships/slideMaster" Target="slideMasters/slideMaster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38200" y="351155"/>
            <a:ext cx="9305290" cy="718820"/>
          </a:xfrm>
          <a:prstGeom prst="rect">
            <a:avLst/>
          </a:prstGeom>
        </p:spPr>
        <p:txBody>
          <a:bodyPr vert="horz" wrap="square" lIns="91440" tIns="45720" rIns="91440" bIns="45720" anchor="ctr">
            <a:normAutofit/>
          </a:bodyPr>
          <a:lstStyle/>
          <a:p>
            <a:pPr marL="0" indent="0" algn="l" defTabSz="914400" fontAlgn="auto">
              <a:lnSpc>
                <a:spcPct val="90000"/>
              </a:lnSpc>
              <a:spcBef>
                <a:spcPts val="0"/>
              </a:spcBef>
              <a:spcAft>
                <a:spcPts val="0"/>
              </a:spcAft>
              <a:buFontTx/>
              <a:buNone/>
            </a:pPr>
            <a:r>
              <a:rPr lang="en-US" altLang="ko-KR" sz="4400" b="0" cap="none" dirty="0">
                <a:latin typeface="맑은 고딕" charset="0"/>
                <a:ea typeface="맑은 고딕" charset="0"/>
              </a:rPr>
              <a:t>마스터 제목 스타일 편집</a:t>
            </a:r>
          </a:p>
        </p:txBody>
      </p:sp>
      <p:sp>
        <p:nvSpPr>
          <p:cNvPr id="3" name="텍스트 개체 틀 2"/>
          <p:cNvSpPr txBox="1">
            <a:spLocks noGrp="1"/>
          </p:cNvSpPr>
          <p:nvPr>
            <p:ph type="body"/>
          </p:nvPr>
        </p:nvSpPr>
        <p:spPr>
          <a:xfrm>
            <a:off x="838200" y="1266190"/>
            <a:ext cx="10516235" cy="4911725"/>
          </a:xfrm>
          <a:prstGeom prst="rect">
            <a:avLst/>
          </a:prstGeom>
        </p:spPr>
        <p:txBody>
          <a:bodyPr vert="horz" wrap="square" lIns="91440" tIns="45720" rIns="91440" bIns="45720" anchor="t">
            <a:normAutofit/>
          </a:bodyPr>
          <a:lstStyle/>
          <a:p>
            <a:pPr marL="228600" indent="-228600" algn="l" defTabSz="914400" fontAlgn="auto">
              <a:lnSpc>
                <a:spcPct val="90000"/>
              </a:lnSpc>
              <a:spcBef>
                <a:spcPts val="1000"/>
              </a:spcBef>
              <a:spcAft>
                <a:spcPts val="0"/>
              </a:spcAft>
              <a:buClr>
                <a:srgbClr val="000000"/>
              </a:buClr>
              <a:buFont typeface="Arial"/>
              <a:buChar char="•"/>
            </a:pPr>
            <a:r>
              <a:rPr lang="en-US" altLang="ko-KR" sz="2800" b="0" cap="none" dirty="0">
                <a:latin typeface="맑은 고딕" charset="0"/>
                <a:ea typeface="맑은 고딕" charset="0"/>
              </a:rPr>
              <a:t>마스터 텍스트 스타일 편집</a:t>
            </a:r>
          </a:p>
          <a:p>
            <a:pPr marL="685800" indent="-228600" algn="l" defTabSz="914400" fontAlgn="auto">
              <a:lnSpc>
                <a:spcPct val="90000"/>
              </a:lnSpc>
              <a:spcBef>
                <a:spcPts val="500"/>
              </a:spcBef>
              <a:spcAft>
                <a:spcPts val="0"/>
              </a:spcAft>
              <a:buClr>
                <a:srgbClr val="000000"/>
              </a:buClr>
              <a:buFont typeface="Arial"/>
              <a:buChar char="•"/>
            </a:pPr>
            <a:r>
              <a:rPr lang="en-US" altLang="ko-KR" sz="2400" b="0" cap="none" dirty="0">
                <a:latin typeface="맑은 고딕" charset="0"/>
                <a:ea typeface="맑은 고딕" charset="0"/>
              </a:rPr>
              <a:t>둘째 수준</a:t>
            </a:r>
          </a:p>
          <a:p>
            <a:pPr marL="1143000" indent="-228600" algn="l" defTabSz="914400" fontAlgn="auto">
              <a:lnSpc>
                <a:spcPct val="90000"/>
              </a:lnSpc>
              <a:spcBef>
                <a:spcPts val="500"/>
              </a:spcBef>
              <a:spcAft>
                <a:spcPts val="0"/>
              </a:spcAft>
              <a:buClr>
                <a:srgbClr val="000000"/>
              </a:buClr>
              <a:buFont typeface="Arial"/>
              <a:buChar char="•"/>
            </a:pPr>
            <a:r>
              <a:rPr lang="en-US" altLang="ko-KR" sz="2000" b="0" cap="none" dirty="0">
                <a:latin typeface="맑은 고딕" charset="0"/>
                <a:ea typeface="맑은 고딕" charset="0"/>
              </a:rPr>
              <a:t>셋째 수준</a:t>
            </a:r>
          </a:p>
          <a:p>
            <a:pPr marL="16002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넷째 수준</a:t>
            </a:r>
          </a:p>
          <a:p>
            <a:pPr marL="20574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다섯째 수준</a:t>
            </a:r>
          </a:p>
        </p:txBody>
      </p:sp>
      <p:sp>
        <p:nvSpPr>
          <p:cNvPr id="4" name="날짜 개체 틀 3"/>
          <p:cNvSpPr txBox="1">
            <a:spLocks noGrp="1"/>
          </p:cNvSpPr>
          <p:nvPr>
            <p:ph type="dt"/>
          </p:nvPr>
        </p:nvSpPr>
        <p:spPr>
          <a:xfrm>
            <a:off x="838200" y="6356350"/>
            <a:ext cx="2743835" cy="365760"/>
          </a:xfrm>
          <a:prstGeom prst="rect">
            <a:avLst/>
          </a:prstGeom>
        </p:spPr>
        <p:txBody>
          <a:bodyPr vert="horz" wrap="square" lIns="91440" tIns="45720" rIns="91440" bIns="45720" anchor="ctr">
            <a:noAutofit/>
          </a:bodyPr>
          <a:lstStyle/>
          <a:p>
            <a:pPr marL="0" indent="0" algn="l" defTabSz="457200" eaLnBrk="0" fontAlgn="auto" latinLnBrk="0">
              <a:lnSpc>
                <a:spcPct val="100000"/>
              </a:lnSpc>
              <a:spcBef>
                <a:spcPts val="0"/>
              </a:spcBef>
              <a:spcAft>
                <a:spcPts val="0"/>
              </a:spcAft>
              <a:buFontTx/>
              <a:buNone/>
            </a:pPr>
            <a:fld id="{B9320F77-B9A0-41C5-862A-B4B631284C64}" type="datetime1">
              <a:rPr lang="ko-KR" altLang="en-US" sz="1200" b="0" cap="none" dirty="0" smtClean="0">
                <a:solidFill>
                  <a:schemeClr val="tx1">
                    <a:tint val="75000"/>
                  </a:schemeClr>
                </a:solidFill>
                <a:latin typeface="맑은 고딕" charset="0"/>
                <a:ea typeface="맑은 고딕" charset="0"/>
              </a:rPr>
              <a:t>2017-06-04</a:t>
            </a:fld>
            <a:endParaRPr lang="ko-KR" altLang="en-US" sz="1200" b="0" cap="none" dirty="0">
              <a:solidFill>
                <a:schemeClr val="tx1">
                  <a:tint val="75000"/>
                </a:schemeClr>
              </a:solidFill>
              <a:latin typeface="맑은 고딕" charset="0"/>
              <a:ea typeface="맑은 고딕" charset="0"/>
            </a:endParaRPr>
          </a:p>
        </p:txBody>
      </p:sp>
      <p:sp>
        <p:nvSpPr>
          <p:cNvPr id="5" name="바닥글 개체 틀 4"/>
          <p:cNvSpPr txBox="1">
            <a:spLocks noGrp="1"/>
          </p:cNvSpPr>
          <p:nvPr>
            <p:ph type="ftr"/>
          </p:nvPr>
        </p:nvSpPr>
        <p:spPr>
          <a:xfrm>
            <a:off x="4038600" y="6356350"/>
            <a:ext cx="4115435" cy="365760"/>
          </a:xfrm>
          <a:prstGeom prst="rect">
            <a:avLst/>
          </a:prstGeom>
        </p:spPr>
        <p:txBody>
          <a:bodyPr vert="horz" wrap="square" lIns="91440" tIns="45720" rIns="91440" bIns="45720" anchor="ctr">
            <a:noAutofit/>
          </a:bodyPr>
          <a:lstStyle/>
          <a:p>
            <a:pPr marL="0" indent="0" algn="ctr" defTabSz="457200" eaLnBrk="0" fontAlgn="auto" latinLnBrk="0">
              <a:lnSpc>
                <a:spcPct val="100000"/>
              </a:lnSpc>
              <a:spcBef>
                <a:spcPts val="0"/>
              </a:spcBef>
              <a:spcAft>
                <a:spcPts val="0"/>
              </a:spcAft>
              <a:buFontTx/>
              <a:buNone/>
            </a:pPr>
            <a:endParaRPr/>
          </a:p>
        </p:txBody>
      </p:sp>
      <p:sp>
        <p:nvSpPr>
          <p:cNvPr id="6" name="슬라이드 번호 개체 틀 5"/>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algn="r" defTabSz="457200" eaLnBrk="0" fontAlgn="auto" latinLnBrk="0">
              <a:lnSpc>
                <a:spcPct val="100000"/>
              </a:lnSpc>
              <a:spcBef>
                <a:spcPts val="0"/>
              </a:spcBef>
              <a:spcAft>
                <a:spcPts val="0"/>
              </a:spcAft>
              <a:buFontTx/>
              <a:buNone/>
            </a:pPr>
            <a:fld id="{B9320F77-B9A0-41C5-862A-B4B631284C64}" type="slidenum">
              <a:rPr lang="en-US" altLang="ko-KR" sz="1200" b="0" cap="none" dirty="0" smtClean="0">
                <a:solidFill>
                  <a:schemeClr val="tx1">
                    <a:tint val="75000"/>
                  </a:schemeClr>
                </a:solidFill>
                <a:latin typeface="맑은 고딕" charset="0"/>
                <a:ea typeface="맑은 고딕" charset="0"/>
              </a:rPr>
              <a:t>‹#›</a:t>
            </a:fld>
            <a:endParaRPr lang="en-US" altLang="ko-KR" sz="1200" b="0" cap="none" dirty="0">
              <a:solidFill>
                <a:schemeClr val="tx1">
                  <a:tint val="75000"/>
                </a:schemeClr>
              </a:solidFill>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38200" y="351155"/>
            <a:ext cx="9305290" cy="718820"/>
          </a:xfrm>
          <a:prstGeom prst="rect">
            <a:avLst/>
          </a:prstGeom>
        </p:spPr>
        <p:txBody>
          <a:bodyPr vert="horz" wrap="square" lIns="91440" tIns="45720" rIns="91440" bIns="45720" anchor="ctr">
            <a:normAutofit/>
          </a:bodyPr>
          <a:lstStyle/>
          <a:p>
            <a:pPr marL="0" indent="0" algn="l" defTabSz="914400" fontAlgn="auto">
              <a:lnSpc>
                <a:spcPct val="90000"/>
              </a:lnSpc>
              <a:spcBef>
                <a:spcPts val="0"/>
              </a:spcBef>
              <a:spcAft>
                <a:spcPts val="0"/>
              </a:spcAft>
              <a:buFontTx/>
              <a:buNone/>
            </a:pPr>
            <a:r>
              <a:rPr lang="en-US" altLang="ko-KR" sz="4400" b="0" cap="none" dirty="0">
                <a:latin typeface="맑은 고딕" charset="0"/>
                <a:ea typeface="맑은 고딕" charset="0"/>
              </a:rPr>
              <a:t>마스터 제목 스타일 편집</a:t>
            </a:r>
          </a:p>
        </p:txBody>
      </p:sp>
      <p:sp>
        <p:nvSpPr>
          <p:cNvPr id="3" name="텍스트 개체 틀 2"/>
          <p:cNvSpPr txBox="1">
            <a:spLocks noGrp="1"/>
          </p:cNvSpPr>
          <p:nvPr>
            <p:ph type="body"/>
          </p:nvPr>
        </p:nvSpPr>
        <p:spPr>
          <a:xfrm>
            <a:off x="838200" y="1266190"/>
            <a:ext cx="10516235" cy="4911725"/>
          </a:xfrm>
          <a:prstGeom prst="rect">
            <a:avLst/>
          </a:prstGeom>
        </p:spPr>
        <p:txBody>
          <a:bodyPr vert="horz" wrap="square" lIns="91440" tIns="45720" rIns="91440" bIns="45720" anchor="t">
            <a:normAutofit/>
          </a:bodyPr>
          <a:lstStyle/>
          <a:p>
            <a:pPr marL="228600" indent="-228600" algn="l" defTabSz="914400" fontAlgn="auto">
              <a:lnSpc>
                <a:spcPct val="90000"/>
              </a:lnSpc>
              <a:spcBef>
                <a:spcPts val="1000"/>
              </a:spcBef>
              <a:spcAft>
                <a:spcPts val="0"/>
              </a:spcAft>
              <a:buClr>
                <a:srgbClr val="000000"/>
              </a:buClr>
              <a:buFont typeface="Arial"/>
              <a:buChar char="•"/>
            </a:pPr>
            <a:r>
              <a:rPr lang="en-US" altLang="ko-KR" sz="2800" b="0" cap="none" dirty="0">
                <a:latin typeface="맑은 고딕" charset="0"/>
                <a:ea typeface="맑은 고딕" charset="0"/>
              </a:rPr>
              <a:t>마스터 텍스트 스타일 편집</a:t>
            </a:r>
          </a:p>
          <a:p>
            <a:pPr marL="685800" indent="-228600" algn="l" defTabSz="914400" fontAlgn="auto">
              <a:lnSpc>
                <a:spcPct val="90000"/>
              </a:lnSpc>
              <a:spcBef>
                <a:spcPts val="500"/>
              </a:spcBef>
              <a:spcAft>
                <a:spcPts val="0"/>
              </a:spcAft>
              <a:buClr>
                <a:srgbClr val="000000"/>
              </a:buClr>
              <a:buFont typeface="Arial"/>
              <a:buChar char="•"/>
            </a:pPr>
            <a:r>
              <a:rPr lang="en-US" altLang="ko-KR" sz="2400" b="0" cap="none" dirty="0">
                <a:latin typeface="맑은 고딕" charset="0"/>
                <a:ea typeface="맑은 고딕" charset="0"/>
              </a:rPr>
              <a:t>둘째 수준</a:t>
            </a:r>
          </a:p>
          <a:p>
            <a:pPr marL="1143000" indent="-228600" algn="l" defTabSz="914400" fontAlgn="auto">
              <a:lnSpc>
                <a:spcPct val="90000"/>
              </a:lnSpc>
              <a:spcBef>
                <a:spcPts val="500"/>
              </a:spcBef>
              <a:spcAft>
                <a:spcPts val="0"/>
              </a:spcAft>
              <a:buClr>
                <a:srgbClr val="000000"/>
              </a:buClr>
              <a:buFont typeface="Arial"/>
              <a:buChar char="•"/>
            </a:pPr>
            <a:r>
              <a:rPr lang="en-US" altLang="ko-KR" sz="2000" b="0" cap="none" dirty="0">
                <a:latin typeface="맑은 고딕" charset="0"/>
                <a:ea typeface="맑은 고딕" charset="0"/>
              </a:rPr>
              <a:t>셋째 수준</a:t>
            </a:r>
          </a:p>
          <a:p>
            <a:pPr marL="16002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넷째 수준</a:t>
            </a:r>
          </a:p>
          <a:p>
            <a:pPr marL="20574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다섯째 수준</a:t>
            </a:r>
          </a:p>
        </p:txBody>
      </p:sp>
      <p:sp>
        <p:nvSpPr>
          <p:cNvPr id="4" name="날짜 개체 틀 3"/>
          <p:cNvSpPr txBox="1">
            <a:spLocks noGrp="1"/>
          </p:cNvSpPr>
          <p:nvPr>
            <p:ph type="dt"/>
          </p:nvPr>
        </p:nvSpPr>
        <p:spPr>
          <a:xfrm>
            <a:off x="838200" y="6356350"/>
            <a:ext cx="2743835" cy="365760"/>
          </a:xfrm>
          <a:prstGeom prst="rect">
            <a:avLst/>
          </a:prstGeom>
        </p:spPr>
        <p:txBody>
          <a:bodyPr vert="horz" wrap="square" lIns="91440" tIns="45720" rIns="91440" bIns="45720" anchor="ctr">
            <a:noAutofit/>
          </a:bodyPr>
          <a:lstStyle/>
          <a:p>
            <a:pPr marL="0" indent="0" algn="l" defTabSz="457200" eaLnBrk="0" fontAlgn="auto" latinLnBrk="0">
              <a:lnSpc>
                <a:spcPct val="100000"/>
              </a:lnSpc>
              <a:spcBef>
                <a:spcPts val="0"/>
              </a:spcBef>
              <a:spcAft>
                <a:spcPts val="0"/>
              </a:spcAft>
              <a:buFontTx/>
              <a:buNone/>
            </a:pPr>
            <a:fld id="{B9320F77-B9A0-41C5-862A-B4B631284C64}" type="datetime1">
              <a:rPr lang="ko-KR" altLang="en-US" sz="1200" b="0" cap="none" dirty="0" smtClean="0">
                <a:solidFill>
                  <a:schemeClr val="tx1">
                    <a:tint val="75000"/>
                  </a:schemeClr>
                </a:solidFill>
                <a:latin typeface="맑은 고딕" charset="0"/>
                <a:ea typeface="맑은 고딕" charset="0"/>
              </a:rPr>
              <a:t>2017-06-04</a:t>
            </a:fld>
            <a:endParaRPr lang="ko-KR" altLang="en-US" sz="1200" b="0" cap="none" dirty="0">
              <a:solidFill>
                <a:schemeClr val="tx1">
                  <a:tint val="75000"/>
                </a:schemeClr>
              </a:solidFill>
              <a:latin typeface="맑은 고딕" charset="0"/>
              <a:ea typeface="맑은 고딕" charset="0"/>
            </a:endParaRPr>
          </a:p>
        </p:txBody>
      </p:sp>
      <p:sp>
        <p:nvSpPr>
          <p:cNvPr id="5" name="바닥글 개체 틀 4"/>
          <p:cNvSpPr txBox="1">
            <a:spLocks noGrp="1"/>
          </p:cNvSpPr>
          <p:nvPr>
            <p:ph type="ftr"/>
          </p:nvPr>
        </p:nvSpPr>
        <p:spPr>
          <a:xfrm>
            <a:off x="4038600" y="6356350"/>
            <a:ext cx="4115435" cy="365760"/>
          </a:xfrm>
          <a:prstGeom prst="rect">
            <a:avLst/>
          </a:prstGeom>
        </p:spPr>
        <p:txBody>
          <a:bodyPr vert="horz" wrap="square" lIns="91440" tIns="45720" rIns="91440" bIns="45720" anchor="ctr">
            <a:noAutofit/>
          </a:bodyPr>
          <a:lstStyle/>
          <a:p>
            <a:pPr marL="0" indent="0" algn="ctr" defTabSz="457200" eaLnBrk="0" fontAlgn="auto" latinLnBrk="0">
              <a:lnSpc>
                <a:spcPct val="100000"/>
              </a:lnSpc>
              <a:spcBef>
                <a:spcPts val="0"/>
              </a:spcBef>
              <a:spcAft>
                <a:spcPts val="0"/>
              </a:spcAft>
              <a:buFontTx/>
              <a:buNone/>
            </a:pPr>
            <a:endParaRPr/>
          </a:p>
        </p:txBody>
      </p:sp>
      <p:sp>
        <p:nvSpPr>
          <p:cNvPr id="6" name="슬라이드 번호 개체 틀 5"/>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algn="r" defTabSz="457200" eaLnBrk="0" fontAlgn="auto" latinLnBrk="0">
              <a:lnSpc>
                <a:spcPct val="100000"/>
              </a:lnSpc>
              <a:spcBef>
                <a:spcPts val="0"/>
              </a:spcBef>
              <a:spcAft>
                <a:spcPts val="0"/>
              </a:spcAft>
              <a:buFontTx/>
              <a:buNone/>
            </a:pPr>
            <a:fld id="{B9320F77-B9A0-41C5-862A-B4B631284C64}" type="slidenum">
              <a:rPr lang="en-US" altLang="ko-KR" sz="1200" b="0" cap="none" dirty="0" smtClean="0">
                <a:solidFill>
                  <a:schemeClr val="tx1">
                    <a:tint val="75000"/>
                  </a:schemeClr>
                </a:solidFill>
                <a:latin typeface="맑은 고딕" charset="0"/>
                <a:ea typeface="맑은 고딕" charset="0"/>
              </a:rPr>
              <a:t>‹#›</a:t>
            </a:fld>
            <a:endParaRPr lang="en-US" altLang="ko-KR" sz="1200" b="0" cap="none" dirty="0">
              <a:solidFill>
                <a:schemeClr val="tx1">
                  <a:tint val="75000"/>
                </a:schemeClr>
              </a:solidFill>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 Target="../slides/slide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slide" Target="../slides/slide2.xml"/><Relationship Id="rId4" Type="http://schemas.openxmlformats.org/officeDocument/2006/relationships/theme" Target="../theme/theme3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51229"/>
            <a:ext cx="9304605" cy="717916"/>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266092"/>
            <a:ext cx="10515600" cy="4910871"/>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A8AE2-E6B4-471D-8CAB-86EF07C4C9C3}" type="datetimeFigureOut">
              <a:rPr lang="ko-KR" altLang="en-US" smtClean="0"/>
              <a:t>2017-06-04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B0580-779D-4030-8ADF-3E227899F4CD}" type="slidenum">
              <a:rPr lang="ko-KR" altLang="en-US" smtClean="0"/>
              <a:t>‹#›</a:t>
            </a:fld>
            <a:endParaRPr lang="ko-KR" altLang="en-US"/>
          </a:p>
        </p:txBody>
      </p:sp>
      <p:sp>
        <p:nvSpPr>
          <p:cNvPr id="7" name="사각형: 둥근 모서리 6">
            <a:hlinkClick r:id="rId6" action="ppaction://hlinksldjump"/>
          </p:cNvPr>
          <p:cNvSpPr/>
          <p:nvPr userDrawn="1"/>
        </p:nvSpPr>
        <p:spPr>
          <a:xfrm>
            <a:off x="10264726" y="351229"/>
            <a:ext cx="1089074" cy="717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목차</a:t>
            </a:r>
          </a:p>
        </p:txBody>
      </p:sp>
    </p:spTree>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902" r:id="rId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38200" y="351155"/>
            <a:ext cx="9305290" cy="718820"/>
          </a:xfrm>
          <a:prstGeom prst="rect">
            <a:avLst/>
          </a:prstGeom>
        </p:spPr>
        <p:txBody>
          <a:bodyPr vert="horz" wrap="square" lIns="91440" tIns="45720" rIns="91440" bIns="45720" anchor="ctr">
            <a:normAutofit/>
          </a:bodyPr>
          <a:lstStyle/>
          <a:p>
            <a:pPr marL="0" indent="0" algn="l" defTabSz="914400" fontAlgn="auto">
              <a:lnSpc>
                <a:spcPct val="90000"/>
              </a:lnSpc>
              <a:spcBef>
                <a:spcPts val="0"/>
              </a:spcBef>
              <a:spcAft>
                <a:spcPts val="0"/>
              </a:spcAft>
              <a:buFontTx/>
              <a:buNone/>
            </a:pPr>
            <a:r>
              <a:rPr lang="en-US" altLang="ko-KR" sz="4400" b="0" cap="none" dirty="0">
                <a:latin typeface="맑은 고딕" charset="0"/>
                <a:ea typeface="맑은 고딕" charset="0"/>
              </a:rPr>
              <a:t>마스터 제목 스타일 편집</a:t>
            </a:r>
          </a:p>
        </p:txBody>
      </p:sp>
      <p:sp>
        <p:nvSpPr>
          <p:cNvPr id="3" name="텍스트 개체 틀 2"/>
          <p:cNvSpPr txBox="1">
            <a:spLocks noGrp="1"/>
          </p:cNvSpPr>
          <p:nvPr>
            <p:ph type="body"/>
          </p:nvPr>
        </p:nvSpPr>
        <p:spPr>
          <a:xfrm>
            <a:off x="838200" y="1266190"/>
            <a:ext cx="10516235" cy="4911725"/>
          </a:xfrm>
          <a:prstGeom prst="rect">
            <a:avLst/>
          </a:prstGeom>
        </p:spPr>
        <p:txBody>
          <a:bodyPr vert="horz" wrap="square" lIns="91440" tIns="45720" rIns="91440" bIns="45720" anchor="t">
            <a:normAutofit/>
          </a:bodyPr>
          <a:lstStyle/>
          <a:p>
            <a:pPr marL="228600" indent="-228600" algn="l" defTabSz="914400" fontAlgn="auto">
              <a:lnSpc>
                <a:spcPct val="90000"/>
              </a:lnSpc>
              <a:spcBef>
                <a:spcPts val="1000"/>
              </a:spcBef>
              <a:spcAft>
                <a:spcPts val="0"/>
              </a:spcAft>
              <a:buClr>
                <a:srgbClr val="000000"/>
              </a:buClr>
              <a:buFont typeface="Arial"/>
              <a:buChar char="•"/>
            </a:pPr>
            <a:r>
              <a:rPr lang="en-US" altLang="ko-KR" sz="2800" b="0" cap="none" dirty="0">
                <a:latin typeface="맑은 고딕" charset="0"/>
                <a:ea typeface="맑은 고딕" charset="0"/>
              </a:rPr>
              <a:t>마스터 텍스트 스타일 편집</a:t>
            </a:r>
          </a:p>
          <a:p>
            <a:pPr marL="685800" indent="-228600" algn="l" defTabSz="914400" fontAlgn="auto">
              <a:lnSpc>
                <a:spcPct val="90000"/>
              </a:lnSpc>
              <a:spcBef>
                <a:spcPts val="500"/>
              </a:spcBef>
              <a:spcAft>
                <a:spcPts val="0"/>
              </a:spcAft>
              <a:buClr>
                <a:srgbClr val="000000"/>
              </a:buClr>
              <a:buFont typeface="Arial"/>
              <a:buChar char="•"/>
            </a:pPr>
            <a:r>
              <a:rPr lang="en-US" altLang="ko-KR" sz="2400" b="0" cap="none" dirty="0">
                <a:latin typeface="맑은 고딕" charset="0"/>
                <a:ea typeface="맑은 고딕" charset="0"/>
              </a:rPr>
              <a:t>둘째 수준</a:t>
            </a:r>
          </a:p>
          <a:p>
            <a:pPr marL="1143000" indent="-228600" algn="l" defTabSz="914400" fontAlgn="auto">
              <a:lnSpc>
                <a:spcPct val="90000"/>
              </a:lnSpc>
              <a:spcBef>
                <a:spcPts val="500"/>
              </a:spcBef>
              <a:spcAft>
                <a:spcPts val="0"/>
              </a:spcAft>
              <a:buClr>
                <a:srgbClr val="000000"/>
              </a:buClr>
              <a:buFont typeface="Arial"/>
              <a:buChar char="•"/>
            </a:pPr>
            <a:r>
              <a:rPr lang="en-US" altLang="ko-KR" sz="2000" b="0" cap="none" dirty="0">
                <a:latin typeface="맑은 고딕" charset="0"/>
                <a:ea typeface="맑은 고딕" charset="0"/>
              </a:rPr>
              <a:t>셋째 수준</a:t>
            </a:r>
          </a:p>
          <a:p>
            <a:pPr marL="16002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넷째 수준</a:t>
            </a:r>
          </a:p>
          <a:p>
            <a:pPr marL="2057400" indent="-228600" algn="l" defTabSz="914400" fontAlgn="auto">
              <a:lnSpc>
                <a:spcPct val="90000"/>
              </a:lnSpc>
              <a:spcBef>
                <a:spcPts val="500"/>
              </a:spcBef>
              <a:spcAft>
                <a:spcPts val="0"/>
              </a:spcAft>
              <a:buClr>
                <a:srgbClr val="000000"/>
              </a:buClr>
              <a:buFont typeface="Arial"/>
              <a:buChar char="•"/>
            </a:pPr>
            <a:r>
              <a:rPr lang="en-US" altLang="ko-KR" sz="1800" b="0" cap="none" dirty="0">
                <a:latin typeface="맑은 고딕" charset="0"/>
                <a:ea typeface="맑은 고딕" charset="0"/>
              </a:rPr>
              <a:t>다섯째 수준</a:t>
            </a:r>
          </a:p>
        </p:txBody>
      </p:sp>
      <p:sp>
        <p:nvSpPr>
          <p:cNvPr id="4" name="날짜 개체 틀 3"/>
          <p:cNvSpPr txBox="1">
            <a:spLocks noGrp="1"/>
          </p:cNvSpPr>
          <p:nvPr>
            <p:ph type="dt"/>
          </p:nvPr>
        </p:nvSpPr>
        <p:spPr>
          <a:xfrm>
            <a:off x="838200" y="6356350"/>
            <a:ext cx="2743835" cy="365760"/>
          </a:xfrm>
          <a:prstGeom prst="rect">
            <a:avLst/>
          </a:prstGeom>
        </p:spPr>
        <p:txBody>
          <a:bodyPr vert="horz" wrap="square" lIns="91440" tIns="45720" rIns="91440" bIns="45720" anchor="ctr">
            <a:noAutofit/>
          </a:bodyPr>
          <a:lstStyle/>
          <a:p>
            <a:pPr marL="0" indent="0" algn="l" defTabSz="457200" eaLnBrk="0" fontAlgn="auto" latinLnBrk="0">
              <a:lnSpc>
                <a:spcPct val="100000"/>
              </a:lnSpc>
              <a:spcBef>
                <a:spcPts val="0"/>
              </a:spcBef>
              <a:spcAft>
                <a:spcPts val="0"/>
              </a:spcAft>
              <a:buFontTx/>
              <a:buNone/>
            </a:pPr>
            <a:fld id="{B9320F77-B9A0-41C5-862A-B4B631284C64}" type="datetime1">
              <a:rPr lang="ko-KR" altLang="en-US" sz="1200" b="0" cap="none" dirty="0" smtClean="0">
                <a:solidFill>
                  <a:schemeClr val="tx1">
                    <a:tint val="75000"/>
                  </a:schemeClr>
                </a:solidFill>
                <a:latin typeface="맑은 고딕" charset="0"/>
                <a:ea typeface="맑은 고딕" charset="0"/>
              </a:rPr>
              <a:t>2017-06-04</a:t>
            </a:fld>
            <a:endParaRPr lang="ko-KR" altLang="en-US" sz="1200" b="0" cap="none" dirty="0">
              <a:solidFill>
                <a:schemeClr val="tx1">
                  <a:tint val="75000"/>
                </a:schemeClr>
              </a:solidFill>
              <a:latin typeface="맑은 고딕" charset="0"/>
              <a:ea typeface="맑은 고딕" charset="0"/>
            </a:endParaRPr>
          </a:p>
        </p:txBody>
      </p:sp>
      <p:sp>
        <p:nvSpPr>
          <p:cNvPr id="5" name="바닥글 개체 틀 4"/>
          <p:cNvSpPr txBox="1">
            <a:spLocks noGrp="1"/>
          </p:cNvSpPr>
          <p:nvPr>
            <p:ph type="ftr"/>
          </p:nvPr>
        </p:nvSpPr>
        <p:spPr>
          <a:xfrm>
            <a:off x="4038600" y="6356350"/>
            <a:ext cx="4115435" cy="365760"/>
          </a:xfrm>
          <a:prstGeom prst="rect">
            <a:avLst/>
          </a:prstGeom>
        </p:spPr>
        <p:txBody>
          <a:bodyPr vert="horz" wrap="square" lIns="91440" tIns="45720" rIns="91440" bIns="45720" anchor="ctr">
            <a:noAutofit/>
          </a:bodyPr>
          <a:lstStyle/>
          <a:p>
            <a:pPr marL="0" indent="0" algn="ctr" defTabSz="457200" eaLnBrk="0" fontAlgn="auto" latinLnBrk="0">
              <a:lnSpc>
                <a:spcPct val="100000"/>
              </a:lnSpc>
              <a:spcBef>
                <a:spcPts val="0"/>
              </a:spcBef>
              <a:spcAft>
                <a:spcPts val="0"/>
              </a:spcAft>
              <a:buFontTx/>
              <a:buNone/>
            </a:pPr>
            <a:endParaRPr/>
          </a:p>
        </p:txBody>
      </p:sp>
      <p:sp>
        <p:nvSpPr>
          <p:cNvPr id="6" name="슬라이드 번호 개체 틀 5"/>
          <p:cNvSpPr txBox="1">
            <a:spLocks noGrp="1"/>
          </p:cNvSpPr>
          <p:nvPr>
            <p:ph type="sldNum" idx="12"/>
          </p:nvPr>
        </p:nvSpPr>
        <p:spPr>
          <a:xfrm>
            <a:off x="8610600" y="6356350"/>
            <a:ext cx="2743835" cy="365760"/>
          </a:xfrm>
          <a:prstGeom prst="rect">
            <a:avLst/>
          </a:prstGeom>
        </p:spPr>
        <p:txBody>
          <a:bodyPr vert="horz" wrap="square" lIns="91440" tIns="45720" rIns="91440" bIns="45720" anchor="ctr">
            <a:noAutofit/>
          </a:bodyPr>
          <a:lstStyle/>
          <a:p>
            <a:pPr marL="0" indent="0" algn="r" defTabSz="457200" eaLnBrk="0" fontAlgn="auto" latinLnBrk="0">
              <a:lnSpc>
                <a:spcPct val="100000"/>
              </a:lnSpc>
              <a:spcBef>
                <a:spcPts val="0"/>
              </a:spcBef>
              <a:spcAft>
                <a:spcPts val="0"/>
              </a:spcAft>
              <a:buFontTx/>
              <a:buNone/>
            </a:pPr>
            <a:fld id="{B9320F77-B9A0-41C5-862A-B4B631284C64}" type="slidenum">
              <a:rPr lang="en-US" altLang="ko-KR" sz="1200" b="0" cap="none" dirty="0" smtClean="0">
                <a:solidFill>
                  <a:schemeClr val="tx1">
                    <a:tint val="75000"/>
                  </a:schemeClr>
                </a:solidFill>
                <a:latin typeface="맑은 고딕" charset="0"/>
                <a:ea typeface="맑은 고딕" charset="0"/>
              </a:rPr>
              <a:t>‹#›</a:t>
            </a:fld>
            <a:endParaRPr lang="en-US" altLang="ko-KR" sz="1200" b="0" cap="none" dirty="0">
              <a:solidFill>
                <a:schemeClr val="tx1">
                  <a:tint val="75000"/>
                </a:schemeClr>
              </a:solidFill>
              <a:latin typeface="맑은 고딕" charset="0"/>
              <a:ea typeface="맑은 고딕" charset="0"/>
            </a:endParaRPr>
          </a:p>
        </p:txBody>
      </p:sp>
      <p:sp>
        <p:nvSpPr>
          <p:cNvPr id="7" name="도형 6">
            <a:hlinkClick r:id="rId5" action="ppaction://hlinksldjump"/>
          </p:cNvPr>
          <p:cNvSpPr>
            <a:spLocks/>
          </p:cNvSpPr>
          <p:nvPr/>
        </p:nvSpPr>
        <p:spPr>
          <a:xfrm>
            <a:off x="10264775" y="351155"/>
            <a:ext cx="1089660" cy="718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457200" eaLnBrk="0" fontAlgn="auto" latinLnBrk="0">
              <a:lnSpc>
                <a:spcPct val="100000"/>
              </a:lnSpc>
              <a:spcBef>
                <a:spcPts val="0"/>
              </a:spcBef>
              <a:spcAft>
                <a:spcPts val="0"/>
              </a:spcAft>
              <a:buFontTx/>
              <a:buNone/>
            </a:pPr>
            <a:r>
              <a:rPr lang="en-US" altLang="ko-KR" sz="1800" b="0" cap="none" dirty="0">
                <a:latin typeface="맑은 고딕" charset="0"/>
                <a:ea typeface="맑은 고딕" charset="0"/>
              </a:rPr>
              <a:t>목차</a:t>
            </a:r>
            <a:endParaRPr lang="ko-KR" altLang="en-US" sz="1800" b="0" cap="none" dirty="0">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8278" r:id="rId1"/>
    <p:sldLayoutId id="2147488279" r:id="rId2"/>
    <p:sldLayoutId id="2147488280" r:id="rId3"/>
  </p:sldLayoutIdLst>
  <p:txStyles>
    <p:titleStyle>
      <a:lvl1pPr marL="0" indent="0" algn="ctr" defTabSz="914400" latinLnBrk="1">
        <a:buNone/>
        <a:defRPr lang="ko-KR" sz="4400" baseline="0" smtClean="0">
          <a:solidFill>
            <a:srgbClr val="000000"/>
          </a:solidFill>
          <a:latin typeface="±¼¸²"/>
          <a:ea typeface="±¼¸²"/>
        </a:defRPr>
      </a:lvl1pPr>
    </p:titleStyle>
    <p:bodyStyle>
      <a:lvl1pPr marL="342900" indent="-342900" algn="l" defTabSz="914400" latinLnBrk="1">
        <a:spcBef>
          <a:spcPct val="20000"/>
        </a:spcBef>
        <a:buFont typeface="±¼¸²"/>
        <a:buChar char="•"/>
        <a:defRPr lang="ko-KR" sz="2800" baseline="0" smtClean="0">
          <a:solidFill>
            <a:srgbClr val="000000"/>
          </a:solidFill>
          <a:latin typeface="±¼¸²"/>
          <a:ea typeface="±¼¸²"/>
        </a:defRPr>
      </a:lvl1pPr>
      <a:lvl2pPr marL="742950" lvl="1" indent="-285750" defTabSz="914400" latinLnBrk="1">
        <a:buChar char="-"/>
        <a:defRPr lang="ko-KR" sz="2400" smtClean="0"/>
      </a:lvl2pPr>
      <a:lvl3pPr marL="1143000" lvl="2" indent="-228600" defTabSz="914400" latinLnBrk="1">
        <a:buChar char="●"/>
        <a:defRPr lang="ko-KR" sz="2000" smtClean="0"/>
      </a:lvl3pPr>
      <a:lvl4pPr marL="1600200" lvl="3" indent="-228600" defTabSz="914400" latinLnBrk="1">
        <a:buChar char="-"/>
        <a:defRPr lang="ko-KR" sz="1800" smtClean="0"/>
      </a:lvl4pPr>
      <a:lvl5pPr marL="2057400" lvl="4" indent="-228600" defTabSz="914400" latinLnBrk="1">
        <a:buChar char="»"/>
        <a:defRPr lang="ko-KR" sz="1800" smtClean="0"/>
      </a:lvl5pPr>
    </p:bodyStyle>
    <p:otherStyle>
      <a:lvl1pPr marL="0" indent="0" algn="l" defTabSz="914400" latinLnBrk="1">
        <a:buNone/>
        <a:defRPr lang="ko-KR" sz="1800" baseline="0" smtClean="0">
          <a:solidFill>
            <a:srgbClr val="000000"/>
          </a:solidFill>
          <a:latin typeface="±¼¸²"/>
          <a:ea typeface="±¼¸²"/>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txBox="1">
            <a:spLocks noGrp="1"/>
          </p:cNvSpPr>
          <p:nvPr>
            <p:ph type="subTitle" idx="1"/>
          </p:nvPr>
        </p:nvSpPr>
        <p:spPr>
          <a:xfrm>
            <a:off x="7456805" y="4005580"/>
            <a:ext cx="4191635" cy="2077085"/>
          </a:xfrm>
          <a:prstGeom prst="rect">
            <a:avLst/>
          </a:prstGeom>
          <a:ln w="0">
            <a:noFill/>
            <a:prstDash/>
          </a:ln>
        </p:spPr>
        <p:txBody>
          <a:bodyPr vert="horz" wrap="square" lIns="91440" tIns="45720" rIns="91440" bIns="45720" anchor="t">
            <a:normAutofit/>
          </a:bodyPr>
          <a:lstStyle/>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							</a:t>
            </a:r>
            <a:endParaRPr lang="ko-KR" altLang="en-US" sz="2200" b="0" cap="none" dirty="0">
              <a:solidFill>
                <a:schemeClr val="tx2">
                  <a:lumMod val="75000"/>
                  <a:lumOff val="25000"/>
                </a:schemeClr>
              </a:solidFill>
              <a:latin typeface="맑은 고딕" charset="0"/>
              <a:ea typeface="맑은 고딕" charset="0"/>
            </a:endParaRPr>
          </a:p>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20120302 김우진</a:t>
            </a:r>
            <a:endParaRPr lang="ko-KR" altLang="en-US" sz="2200" b="0" cap="none" dirty="0">
              <a:solidFill>
                <a:schemeClr val="tx2">
                  <a:lumMod val="75000"/>
                  <a:lumOff val="25000"/>
                </a:schemeClr>
              </a:solidFill>
              <a:latin typeface="맑은 고딕" charset="0"/>
              <a:ea typeface="맑은 고딕" charset="0"/>
            </a:endParaRPr>
          </a:p>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20120412 김해빈</a:t>
            </a:r>
            <a:endParaRPr lang="ko-KR" altLang="en-US" sz="2200" b="0" cap="none" dirty="0">
              <a:solidFill>
                <a:schemeClr val="tx2">
                  <a:lumMod val="75000"/>
                  <a:lumOff val="25000"/>
                </a:schemeClr>
              </a:solidFill>
              <a:latin typeface="맑은 고딕" charset="0"/>
              <a:ea typeface="맑은 고딕" charset="0"/>
            </a:endParaRPr>
          </a:p>
        </p:txBody>
      </p:sp>
      <p:sp>
        <p:nvSpPr>
          <p:cNvPr id="2" name="텍스트 개체 틀 1"/>
          <p:cNvSpPr txBox="1">
            <a:spLocks noGrp="1"/>
          </p:cNvSpPr>
          <p:nvPr>
            <p:ph type="ctrTitle"/>
          </p:nvPr>
        </p:nvSpPr>
        <p:spPr>
          <a:xfrm>
            <a:off x="1056640" y="829310"/>
            <a:ext cx="9969500" cy="2928620"/>
          </a:xfrm>
          <a:prstGeom prst="rect">
            <a:avLst/>
          </a:prstGeom>
        </p:spPr>
        <p:txBody>
          <a:bodyPr vert="horz" wrap="square" lIns="91440" tIns="45720" rIns="91440" bIns="45720" numCol="1" anchor="b">
            <a:normAutofit/>
          </a:bodyPr>
          <a:lstStyle/>
          <a:p>
            <a:pPr marL="0" indent="0" algn="ctr" defTabSz="914400" fontAlgn="auto">
              <a:lnSpc>
                <a:spcPct val="85000"/>
              </a:lnSpc>
              <a:spcBef>
                <a:spcPts val="0"/>
              </a:spcBef>
              <a:spcAft>
                <a:spcPts val="0"/>
              </a:spcAft>
              <a:buFontTx/>
              <a:buNone/>
            </a:pPr>
            <a:r>
              <a:rPr lang="en-US" altLang="ko-KR" sz="7200" b="1" cap="all" dirty="0">
                <a:ln w="15875" cap="flat" cmpd="sng">
                  <a:solidFill>
                    <a:schemeClr val="tx1">
                      <a:alpha val="100000"/>
                    </a:schemeClr>
                  </a:solidFill>
                  <a:prstDash val="solid"/>
                </a:ln>
                <a:solidFill>
                  <a:schemeClr val="accent1">
                    <a:lumMod val="90000"/>
                    <a:lumOff val="0"/>
                  </a:schemeClr>
                </a:solidFill>
                <a:effectLst>
                  <a:outerShdw dist="38100" dir="2700000" algn="tl" rotWithShape="0">
                    <a:srgbClr val="404040"/>
                  </a:outerShdw>
                </a:effectLst>
                <a:latin typeface="맑은 고딕" charset="0"/>
                <a:ea typeface="맑은 고딕" charset="0"/>
              </a:rPr>
              <a:t>스키장비 대여 시스템</a:t>
            </a:r>
            <a:endParaRPr lang="ko-KR" altLang="en-US" sz="7200" b="1" cap="all" dirty="0">
              <a:ln w="15875" cap="flat" cmpd="sng">
                <a:solidFill>
                  <a:schemeClr val="tx1">
                    <a:alpha val="100000"/>
                  </a:schemeClr>
                </a:solidFill>
                <a:prstDash val="solid"/>
              </a:ln>
              <a:solidFill>
                <a:schemeClr val="accent1">
                  <a:lumMod val="90000"/>
                  <a:lumOff val="0"/>
                </a:schemeClr>
              </a:solidFill>
              <a:latin typeface="맑은 고딕" charset="0"/>
              <a:ea typeface="맑은 고딕"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59"/>
          <p:cNvSpPr txBox="1">
            <a:spLocks noGrp="1"/>
          </p:cNvSpPr>
          <p:nvPr>
            <p:ph type="title"/>
          </p:nvPr>
        </p:nvSpPr>
        <p:spPr>
          <a:prstGeom prst="rect">
            <a:avLst/>
          </a:prstGeom>
          <a:ln w="0">
            <a:noFill/>
            <a:prstDash/>
          </a:ln>
        </p:spPr>
        <p:txBody>
          <a:bodyPr vert="horz" wrap="square" lIns="91440" tIns="45720" rIns="91440" bIns="45720" numCol="1" anchor="b">
            <a:noAutofit/>
          </a:bodyPr>
          <a:lstStyle/>
          <a:p>
            <a:pPr marL="0" indent="0" algn="l" defTabSz="914400" fontAlgn="auto">
              <a:lnSpc>
                <a:spcPct val="90000"/>
              </a:lnSpc>
              <a:spcBef>
                <a:spcPts val="0"/>
              </a:spcBef>
              <a:spcAft>
                <a:spcPts val="0"/>
              </a:spcAft>
              <a:buFontTx/>
              <a:buNone/>
            </a:pPr>
            <a:r>
              <a:rPr lang="en-US" altLang="ko-KR" sz="36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 케이스  :UC1 Rental,RESERVATION</a:t>
            </a:r>
            <a:endParaRPr lang="ko-KR" altLang="en-US" sz="36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62" name="텍스트 개체 틀 61"/>
          <p:cNvSpPr txBox="1">
            <a:spLocks noGrp="1"/>
          </p:cNvSpPr>
          <p:nvPr>
            <p:ph type="body" idx="1"/>
          </p:nvPr>
        </p:nvSpPr>
        <p:spPr>
          <a:xfrm>
            <a:off x="854710" y="1266190"/>
            <a:ext cx="10516235" cy="4911725"/>
          </a:xfrm>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유스 케이스  :UC1 sale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주요 액터 : 출납원</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프로젝트 관계자의 관심:</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출납원: 날짜지정관련 편리성과 사용이 쉬운 프로그램을 원함</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사전조건: 출납원은 인증받은 사용자이다.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성공보증(사후조건): 판매 정보가 저장된다. …</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주요 성공 시나리오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액터 활동(또는 의도)</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1. 카탈로그를 보고 고객이 물건과 수량을 불러준다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2. 출납원은 새로운 판매을 시작한다.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3. 고객이 결재를 원하면 기간을 받는다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4. 계산후 영수증을 보여준다</a:t>
            </a:r>
            <a:endParaRPr lang="ko-KR" altLang="en-US" sz="1100" b="0" cap="none" dirty="0">
              <a:solidFill>
                <a:schemeClr val="tx2">
                  <a:lumMod val="65000"/>
                  <a:lumOff val="35000"/>
                </a:schemeClr>
              </a:solidFill>
              <a:latin typeface="맑은 고딕" charset="0"/>
              <a:ea typeface="맑은 고딕" charset="0"/>
            </a:endParaRPr>
          </a:p>
        </p:txBody>
      </p:sp>
      <p:pic>
        <p:nvPicPr>
          <p:cNvPr id="63" name="그림 62"/>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8314690" y="1271905"/>
            <a:ext cx="2477135" cy="483679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838200" y="351155"/>
            <a:ext cx="9305290" cy="718820"/>
          </a:xfrm>
        </p:spPr>
        <p:txBody>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:UC2 refund</a:t>
            </a:r>
            <a:endPar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endParaRPr>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92500" lnSpcReduction="10000"/>
          </a:bodyPr>
          <a:lstStyle/>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유스 케이스  : UC2 refund</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액터 : 출잡원</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프로젝트 관계자의 관심: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관리자: 환불 시 대기중인 손님들의 대기가 길지 않게 빠르고 편한 환불을 원함</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사전조건: 관리자는 인증받은 사용자이고, 실행 권한이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주요 성공 시나리오</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액터 활동(또는 의도)</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환불을 선택한다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미결재 고객을 고른다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3. 해당품에 대해 환불이 처리된다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8021955" y="2669540"/>
            <a:ext cx="2410460" cy="256286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vert="horz" wrap="square" lIns="91440" tIns="45720" rIns="91440" bIns="45720" numCol="1" anchor="ctr">
            <a:normAutofit/>
          </a:bodyPr>
          <a:lstStyle/>
          <a:p>
            <a:pPr marL="0" indent="0" algn="l" defTabSz="914400" fontAlgn="auto">
              <a:lnSpc>
                <a:spcPct val="90000"/>
              </a:lnSpc>
              <a:spcBef>
                <a:spcPts val="0"/>
              </a:spcBef>
              <a:spcAft>
                <a:spcPts val="0"/>
              </a:spcAft>
              <a:buFontTx/>
              <a:buNone/>
            </a:pPr>
            <a:r>
              <a:rPr lang="en-US" altLang="ko-KR" sz="44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 케이스  : UC 3행사관리</a:t>
            </a:r>
            <a:endParaRPr lang="ko-KR" altLang="en-US" sz="44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유스 케이스  : UC3행사관리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액터 : 관리자</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프로젝트 관계자의 관심: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관리자: 판매 상승을 목적으로 필요에 따른 품목별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%n할인을 지정할 수 있어야</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사전조건: 관리자는 인증받은 사용자이고, 실행 권한이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성공 시나리오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액터 활동(또는 의도)</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화면에서 품목번호를 입력하면, 입력된 품목이 지정된다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할인률을 입력하면 입력된 품목에 일괄 적용한다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6927850" y="1349375"/>
            <a:ext cx="4218305" cy="474408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vert="horz" wrap="square" lIns="91440" tIns="45720" rIns="91440" bIns="45720" numCol="1" anchor="ctr">
            <a:normAutofit/>
          </a:bodyPr>
          <a:lstStyle/>
          <a:p>
            <a:pPr marL="0" indent="0" algn="l" defTabSz="914400" fontAlgn="auto">
              <a:lnSpc>
                <a:spcPct val="90000"/>
              </a:lnSpc>
              <a:spcBef>
                <a:spcPts val="0"/>
              </a:spcBef>
              <a:spcAft>
                <a:spcPts val="0"/>
              </a:spcAft>
              <a:buFontTx/>
              <a:buNone/>
            </a:pPr>
            <a:r>
              <a:rPr lang="en-US" altLang="ko-KR" sz="44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 케이스 : uc4 상품, 직원관리</a:t>
            </a:r>
            <a:endParaRPr lang="ko-KR" altLang="en-US" sz="44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유스 케이스  :UC 6상품, 직원관리</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주요 액터 : 관리자, 시스템관리자</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프로젝트 관계자의 관심:</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관리자: 필요에 따른 상품 또는 직원의 목록을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추가,삭제,갱신을 요청한다.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사전조건: 관리자는 인증받은 사용자이고,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             실행 권한이 있다.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주요 성공 시나리오</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액터 활동(또는 의도)</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1. 관리자의 직원번호와 비밀번호는 초기값으로 admin / 0000이다.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2. 관리자가 해당 기능을 실행하면, 품목(직원)별 정보들이 보이고 선택하여 삭제, 갱신을 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3. 성공시 내용을 결과를 업데이트하여 보여주고, 실패시 오류를 출력하고 2로 돌아간다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6189980" y="1378585"/>
            <a:ext cx="4997450" cy="379857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800" b="0" cap="none" dirty="0">
                <a:solidFill>
                  <a:schemeClr val="tx2">
                    <a:lumMod val="65000"/>
                    <a:lumOff val="35000"/>
                  </a:schemeClr>
                </a:solidFill>
                <a:latin typeface="맑은 고딕" charset="0"/>
                <a:ea typeface="맑은 고딕" charset="0"/>
              </a:rPr>
              <a:t>개정 이력</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800" b="0" cap="none" dirty="0">
                <a:solidFill>
                  <a:schemeClr val="tx2">
                    <a:lumMod val="65000"/>
                    <a:lumOff val="35000"/>
                  </a:schemeClr>
                </a:solidFill>
                <a:latin typeface="맑은 고딕" charset="0"/>
                <a:ea typeface="맑은 고딕" charset="0"/>
              </a:rPr>
              <a:t>개요</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이 문서에는 스키장비 대여시스템 요구사항 중 유스케이스에서 추출하지 못한 모든 요구사항이 작성된다.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기능성</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(많은 유스케이스 간의 공통적인 기능성)</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로그인 및 오류 처리</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모든 오류를 영구적인 저장소에 기록한다.</a:t>
            </a:r>
            <a:endParaRPr lang="ko-KR" altLang="en-US" sz="14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nvGraphicFramePr>
        <p:xfrm>
          <a:off x="1057275" y="1693545"/>
          <a:ext cx="9486900" cy="1860550"/>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473583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lt1"/>
                          </a:solidFill>
                          <a:latin typeface="맑은 고딕" charset="0"/>
                          <a:ea typeface="맑은 고딕" charset="0"/>
                        </a:rPr>
                        <a:t>버전</a:t>
                      </a:r>
                      <a:endParaRPr lang="ko-KR" altLang="en-US" sz="1800" b="1" kern="1200" dirty="0">
                        <a:solidFill>
                          <a:schemeClr val="lt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lt1"/>
                          </a:solidFill>
                          <a:latin typeface="맑은 고딕" charset="0"/>
                          <a:ea typeface="맑은 고딕" charset="0"/>
                        </a:rPr>
                        <a:t>일자</a:t>
                      </a:r>
                      <a:endParaRPr lang="ko-KR" altLang="en-US" sz="1800" b="1" kern="1200" dirty="0">
                        <a:solidFill>
                          <a:schemeClr val="lt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lt1"/>
                          </a:solidFill>
                          <a:latin typeface="맑은 고딕" charset="0"/>
                          <a:ea typeface="맑은 고딕" charset="0"/>
                        </a:rPr>
                        <a:t>설명</a:t>
                      </a:r>
                      <a:endParaRPr lang="ko-KR" altLang="en-US" sz="1800" b="1" kern="1200" dirty="0">
                        <a:solidFill>
                          <a:schemeClr val="lt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lt1"/>
                          </a:solidFill>
                          <a:latin typeface="맑은 고딕" charset="0"/>
                          <a:ea typeface="맑은 고딕" charset="0"/>
                        </a:rPr>
                        <a:t>저자</a:t>
                      </a:r>
                      <a:endParaRPr lang="ko-KR" altLang="en-US" sz="1800" b="1" kern="1200" dirty="0">
                        <a:solidFill>
                          <a:schemeClr val="lt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5160">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Corbel" charset="0"/>
                          <a:ea typeface="Corbel" charset="0"/>
                        </a:rPr>
                        <a:t>Inception </a:t>
                      </a:r>
                      <a:r>
                        <a:rPr lang="en-US" altLang="ko-KR" sz="1800" b="0" kern="1200" dirty="0">
                          <a:solidFill>
                            <a:schemeClr val="dk1"/>
                          </a:solidFill>
                          <a:latin typeface="맑은 고딕" charset="0"/>
                          <a:ea typeface="맑은 고딕" charset="0"/>
                        </a:rPr>
                        <a:t>초안</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Corbel" charset="0"/>
                          <a:ea typeface="Corbel" charset="0"/>
                        </a:rPr>
                        <a:t>2017.04.07</a:t>
                      </a:r>
                      <a:endParaRPr lang="ko-KR" altLang="en-US" sz="1800" b="0" kern="1200" dirty="0">
                        <a:solidFill>
                          <a:schemeClr val="dk1"/>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최초</a:t>
                      </a:r>
                      <a:r>
                        <a:rPr lang="en-US" altLang="ko-KR" sz="1800" b="0" kern="1200" dirty="0">
                          <a:solidFill>
                            <a:schemeClr val="dk1"/>
                          </a:solidFill>
                          <a:latin typeface="Corbel" charset="0"/>
                          <a:ea typeface="Corbel" charset="0"/>
                        </a:rPr>
                        <a:t> </a:t>
                      </a:r>
                      <a:r>
                        <a:rPr lang="en-US" altLang="ko-KR" sz="1800" b="0" kern="1200" dirty="0">
                          <a:solidFill>
                            <a:schemeClr val="dk1"/>
                          </a:solidFill>
                          <a:latin typeface="맑은 고딕" charset="0"/>
                          <a:ea typeface="맑은 고딕" charset="0"/>
                        </a:rPr>
                        <a:t>버전</a:t>
                      </a:r>
                      <a:r>
                        <a:rPr lang="en-US" altLang="ko-KR" sz="1800" b="0" kern="1200" dirty="0">
                          <a:solidFill>
                            <a:schemeClr val="dk1"/>
                          </a:solidFill>
                          <a:latin typeface="Corbel" charset="0"/>
                          <a:ea typeface="Corbel" charset="0"/>
                        </a:rPr>
                        <a:t>. Elaboration </a:t>
                      </a:r>
                      <a:r>
                        <a:rPr lang="en-US" altLang="ko-KR" sz="1800" b="0" kern="1200" dirty="0">
                          <a:solidFill>
                            <a:schemeClr val="dk1"/>
                          </a:solidFill>
                          <a:latin typeface="맑은 고딕" charset="0"/>
                          <a:ea typeface="맑은 고딕" charset="0"/>
                        </a:rPr>
                        <a:t>단계</a:t>
                      </a:r>
                      <a:r>
                        <a:rPr lang="en-US" altLang="ko-KR" sz="1800" b="0" kern="1200" dirty="0">
                          <a:solidFill>
                            <a:schemeClr val="dk1"/>
                          </a:solidFill>
                          <a:latin typeface="Corbel" charset="0"/>
                          <a:ea typeface="Corbel" charset="0"/>
                        </a:rPr>
                        <a:t> </a:t>
                      </a:r>
                      <a:r>
                        <a:rPr lang="en-US" altLang="ko-KR" sz="1800" b="0" kern="1200" dirty="0">
                          <a:solidFill>
                            <a:schemeClr val="dk1"/>
                          </a:solidFill>
                          <a:latin typeface="맑은 고딕" charset="0"/>
                          <a:ea typeface="맑은 고딕" charset="0"/>
                        </a:rPr>
                        <a:t>동안</a:t>
                      </a:r>
                      <a:r>
                        <a:rPr lang="en-US" altLang="ko-KR" sz="1800" b="0" kern="1200" dirty="0">
                          <a:solidFill>
                            <a:schemeClr val="dk1"/>
                          </a:solidFill>
                          <a:latin typeface="Corbel" charset="0"/>
                          <a:ea typeface="Corbel" charset="0"/>
                        </a:rPr>
                        <a:t> </a:t>
                      </a:r>
                      <a:r>
                        <a:rPr lang="en-US" altLang="ko-KR" sz="1800" b="0" kern="1200" dirty="0">
                          <a:solidFill>
                            <a:schemeClr val="dk1"/>
                          </a:solidFill>
                          <a:latin typeface="맑은 고딕" charset="0"/>
                          <a:ea typeface="맑은 고딕" charset="0"/>
                        </a:rPr>
                        <a:t>주로</a:t>
                      </a:r>
                      <a:r>
                        <a:rPr lang="en-US" altLang="ko-KR" sz="1800" b="0" kern="1200" dirty="0">
                          <a:solidFill>
                            <a:schemeClr val="dk1"/>
                          </a:solidFill>
                          <a:latin typeface="Corbel" charset="0"/>
                          <a:ea typeface="Corbel" charset="0"/>
                        </a:rPr>
                        <a:t> </a:t>
                      </a:r>
                      <a:r>
                        <a:rPr lang="en-US" altLang="ko-KR" sz="1800" b="0" kern="1200" dirty="0">
                          <a:solidFill>
                            <a:schemeClr val="dk1"/>
                          </a:solidFill>
                          <a:latin typeface="맑은 고딕" charset="0"/>
                          <a:ea typeface="맑은 고딕" charset="0"/>
                        </a:rPr>
                        <a:t>정제되어야</a:t>
                      </a:r>
                      <a:r>
                        <a:rPr lang="en-US" altLang="ko-KR" sz="1800" b="0" kern="1200" dirty="0">
                          <a:solidFill>
                            <a:schemeClr val="dk1"/>
                          </a:solidFill>
                          <a:latin typeface="Corbel" charset="0"/>
                          <a:ea typeface="Corbel" charset="0"/>
                        </a:rPr>
                        <a:t> </a:t>
                      </a:r>
                      <a:r>
                        <a:rPr lang="en-US" altLang="ko-KR" sz="1800" b="0" kern="1200" dirty="0">
                          <a:solidFill>
                            <a:schemeClr val="dk1"/>
                          </a:solidFill>
                          <a:latin typeface="맑은 고딕" charset="0"/>
                          <a:ea typeface="맑은 고딕" charset="0"/>
                        </a:rPr>
                        <a:t>함</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rowSpan="3">
                  <a:txBody>
                    <a:bodyPr/>
                    <a:lstStyle/>
                    <a:p>
                      <a:pPr marL="0" indent="0" algn="l" defTabSz="914400" eaLnBrk="0" fontAlgn="auto">
                        <a:lnSpc>
                          <a:spcPct val="100000"/>
                        </a:lnSpc>
                        <a:spcBef>
                          <a:spcPts val="0"/>
                        </a:spcBef>
                        <a:spcAft>
                          <a:spcPts val="0"/>
                        </a:spcAft>
                        <a:buFontTx/>
                        <a:buNone/>
                      </a:pPr>
                      <a:endParaRPr lang="ko-KR" altLang="en-US" sz="1800" b="0"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Corbel" charset="0"/>
                          <a:ea typeface="Corbel" charset="0"/>
                        </a:rPr>
                        <a:t>김우진</a:t>
                      </a:r>
                      <a:endParaRPr lang="ko-KR" altLang="en-US" sz="1800" b="0"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Corbel" charset="0"/>
                          <a:ea typeface="Corbel" charset="0"/>
                        </a:rPr>
                        <a:t>김해빈</a:t>
                      </a:r>
                      <a:endParaRPr lang="ko-KR" altLang="en-US" sz="1800" b="0" kern="1200" dirty="0">
                        <a:solidFill>
                          <a:schemeClr val="dk1"/>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422275">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분석</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2017.04.19</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분석모델 산출 및 설계</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vMerge="1">
                  <a:txBody>
                    <a:bodyPr/>
                    <a:lstStyle/>
                    <a:p>
                      <a:pPr>
                        <a:buFontTx/>
                        <a:buNone/>
                      </a:pPr>
                      <a:endParaRPr lang="ko-KR" altLang="en-US" b="0" kern="1200" dirty="0"/>
                    </a:p>
                  </a:txBody>
                  <a:tcPr/>
                </a:tc>
                <a:extLst>
                  <a:ext uri="{0D108BD9-81ED-4DB2-BD59-A6C34878D82A}">
                    <a16:rowId xmlns:a16="http://schemas.microsoft.com/office/drawing/2014/main" val="10002"/>
                  </a:ext>
                </a:extLst>
              </a:tr>
              <a:tr h="422275">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초기 proto type</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2017.05.28</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chemeClr val="dk1"/>
                          </a:solidFill>
                          <a:latin typeface="맑은 고딕" charset="0"/>
                          <a:ea typeface="맑은 고딕" charset="0"/>
                        </a:rPr>
                        <a:t>설계기준 프로토타입 개발, 요구사항 수용</a:t>
                      </a:r>
                      <a:endParaRPr lang="ko-KR" altLang="en-US" sz="1800" b="0" kern="1200" dirty="0">
                        <a:solidFill>
                          <a:schemeClr val="dk1"/>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vMerge="1">
                  <a:txBody>
                    <a:bodyPr/>
                    <a:lstStyle/>
                    <a:p>
                      <a:pPr>
                        <a:buFontTx/>
                        <a:buNone/>
                      </a:pPr>
                      <a:endParaRPr lang="ko-KR" altLang="en-US" b="0" kern="12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23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85000" lnSpcReduction="20000"/>
          </a:bodyPr>
          <a:lstStyle/>
          <a:p>
            <a:pPr marL="0" indent="0" algn="l" defTabSz="914400" fontAlgn="auto">
              <a:lnSpc>
                <a:spcPct val="90000"/>
              </a:lnSpc>
              <a:spcBef>
                <a:spcPts val="1400"/>
              </a:spcBef>
              <a:spcAft>
                <a:spcPts val="0"/>
              </a:spcAft>
              <a:buFontTx/>
              <a:buNone/>
            </a:pP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장착될 수 있는 규칙들</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여러 유스케이스의 다양한 시나리오가 발생하는 지점이나 이벤트에서 실행될 임의의 규칙을 이용하여 시스템의 기능을 특화할 수 있도록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보안</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모든 사용은 사용자 인증이 필요하며, 자신의 직급에 맞는 기능만을 사용할 수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사용성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인적 요소</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고객은 카탈로그의 물건을 보며 불러주기 때문에 마지막에 확인을 위해 결과출력이 필요하다.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문자는 1미터 거리에서 쉽게 판독할 수 있어야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색맹이 인식하기 어려운 색깔 조합을 피한다.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고객은 빨리 빌려 나가기를 바라며 그렇게 못하면 구매한 경험을 긍정적으로 인식하지 않는다. 따라서 시스템이 빠르고, 사용하기 쉬우며, 업무 처리 시 오류가 발생하지 않는 것 등은 판매 처리에서 중요한 요건이다.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출납원은 고객이 선택하는 것을 듣고 물건을 추가하므로 처리속도가 어느정도 보장되어야 입력함에 수월하므로 정확신속 함이 보장되어야한다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67966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85000" lnSpcReduction="20000"/>
          </a:bodyPr>
          <a:lstStyle/>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신뢰성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복구성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외부 서비스(지불 인증기, 회계 시스템…)를 사용하는 데 문제가 발생하도라도, 판매 처리를 계속 진행할 수 있도록 지역적인 해결</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방법(예를 들어, 저장하고 진행하는)을 강구해야 한다. 이 부분에는 더 많은 분석이 필요하다.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성능</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인적 요소에서 언급했듯이, 구매자는 구매 절차가 신속히 이루어지기를 원한다. 여기서 문제가 되는 한 가지 요소가 외부 지불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인증이다. 우리의 목적은 발생 횟수의 90% 정도가 1분 이내로 인증되는 것이다.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지원성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적응성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대여시스템은 여러 고객들은 판매 절차에 대한 다양한 비즈니스 규칙과 처리 요구사항을 갖는다. 따라서 시나리오의 여러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시점에서(예를 들면, 새로운 판매가 시작될 떄나 새로운 판매 품목이 추가될 때), 장착될 수 있는 비즈니스 규칙이 적용될 수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형상성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여러 고객들은 무거운(thick) 클라이언트 vs. 가벼운(thin) 클라이언트, 2-티어(tier)의 물리적 계층 vs. N-티어의 물리적 계층 등과</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같은 사용하는 POS 시스템에 대한 다양한 네트워크 형상을 요구할 것이다. 게다가 고객들은 비즈니스나 성능에 대한 요구사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50147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92500" lnSpcReduction="20000"/>
          </a:bodyPr>
          <a:lstStyle/>
          <a:p>
            <a:pPr marL="0" indent="0" algn="l" defTabSz="914400" fontAlgn="auto">
              <a:lnSpc>
                <a:spcPct val="9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항을 반영하기 위해 이 형상들을 수정하기 원할 것이다. 따라서 시스템은 이러한 요구를 반영하기 위해 어느 정도 유연하게 형</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상화할 수 있어야 한다. 유연성의 범위와 정도 및 이를 위한 노력에 대한 분석이 더 필요하다.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구현 제약사항</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개발자들은 자바 기술 솔루션을 주장했다. 이는 자바가 개발하기 용이하고 장기간의 이식성과 지원성을 높일 수 있을 </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것이라고 예상되기 때문이다.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구매된 컴포넌트</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 세금 계산기, 다른 나라에서도 사용 가능한 계산기를 지원해야 한다.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무료 오픈 소스 컴포넌트</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프로젝트에 무료 자바 기술 오픈 소스 컴포넌트를 최대한 많이 사용할 것을 추천한다.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명확하게 컴포넌트를 설계하고 선택하는 것이 아직은 시기상조일지라도, 다음과 같은 항목은 가능할 수 있다.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 Jlog 로그 기록 프레임워크</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318163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nvGraphicFramePr>
        <p:xfrm>
          <a:off x="1336040" y="4947920"/>
          <a:ext cx="9486900" cy="1292860"/>
        </p:xfrm>
        <a:graphic>
          <a:graphicData uri="http://schemas.openxmlformats.org/drawingml/2006/table">
            <a:tbl>
              <a:tblPr firstRow="1" bandRow="1">
                <a:tableStyleId>{5C22544A-7EE6-4342-B048-85BDC9FD1C3A}</a:tableStyleId>
              </a:tblPr>
              <a:tblGrid>
                <a:gridCol w="964565">
                  <a:extLst>
                    <a:ext uri="{9D8B030D-6E8A-4147-A177-3AD203B41FA5}">
                      <a16:colId xmlns:a16="http://schemas.microsoft.com/office/drawing/2014/main" val="20000"/>
                    </a:ext>
                  </a:extLst>
                </a:gridCol>
                <a:gridCol w="3714750">
                  <a:extLst>
                    <a:ext uri="{9D8B030D-6E8A-4147-A177-3AD203B41FA5}">
                      <a16:colId xmlns:a16="http://schemas.microsoft.com/office/drawing/2014/main" val="20001"/>
                    </a:ext>
                  </a:extLst>
                </a:gridCol>
                <a:gridCol w="3700145">
                  <a:extLst>
                    <a:ext uri="{9D8B030D-6E8A-4147-A177-3AD203B41FA5}">
                      <a16:colId xmlns:a16="http://schemas.microsoft.com/office/drawing/2014/main" val="20002"/>
                    </a:ext>
                  </a:extLst>
                </a:gridCol>
                <a:gridCol w="110744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ID</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변경성</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원인</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2202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규칙</a:t>
                      </a:r>
                      <a:r>
                        <a:rPr lang="en-US" altLang="ko-KR" sz="1800" b="0" kern="1200" dirty="0">
                          <a:solidFill>
                            <a:srgbClr val="000000"/>
                          </a:solidFill>
                          <a:latin typeface="Corbel" charset="0"/>
                          <a:ea typeface="Corbel" charset="0"/>
                        </a:rPr>
                        <a:t> 1</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구매자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할인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직원</a:t>
                      </a:r>
                      <a:r>
                        <a:rPr lang="en-US" altLang="ko-KR" sz="1800" b="0" kern="1200" dirty="0">
                          <a:solidFill>
                            <a:srgbClr val="000000"/>
                          </a:solidFill>
                          <a:latin typeface="Corbel" charset="0"/>
                          <a:ea typeface="Corbel" charset="0"/>
                        </a:rPr>
                        <a:t> 20%</a:t>
                      </a:r>
                      <a:r>
                        <a:rPr lang="en-US" altLang="ko-KR" sz="1800" b="0" kern="1200" dirty="0">
                          <a:solidFill>
                            <a:srgbClr val="000000"/>
                          </a:solidFill>
                          <a:latin typeface="맑은 고딕" charset="0"/>
                          <a:ea typeface="맑은 고딕" charset="0"/>
                        </a:rPr>
                        <a:t>할인</a:t>
                      </a:r>
                      <a:endParaRPr lang="ko-KR" altLang="en-US" sz="18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우수고객</a:t>
                      </a:r>
                      <a:r>
                        <a:rPr lang="en-US" altLang="ko-KR" sz="1800" b="0" kern="1200" dirty="0">
                          <a:solidFill>
                            <a:srgbClr val="000000"/>
                          </a:solidFill>
                          <a:latin typeface="Corbel" charset="0"/>
                          <a:ea typeface="Corbel" charset="0"/>
                        </a:rPr>
                        <a:t>  10% </a:t>
                      </a:r>
                      <a:r>
                        <a:rPr lang="en-US" altLang="ko-KR" sz="1800" b="0" kern="1200" dirty="0">
                          <a:solidFill>
                            <a:srgbClr val="000000"/>
                          </a:solidFill>
                          <a:latin typeface="맑은 고딕" charset="0"/>
                          <a:ea typeface="맑은 고딕" charset="0"/>
                        </a:rPr>
                        <a:t>할인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노인</a:t>
                      </a:r>
                      <a:r>
                        <a:rPr lang="en-US" altLang="ko-KR" sz="1800" b="0" kern="1200" dirty="0">
                          <a:solidFill>
                            <a:srgbClr val="000000"/>
                          </a:solidFill>
                          <a:latin typeface="Corbel" charset="0"/>
                          <a:ea typeface="Corbel" charset="0"/>
                        </a:rPr>
                        <a:t> 15% </a:t>
                      </a:r>
                      <a:r>
                        <a:rPr lang="en-US" altLang="ko-KR" sz="1800" b="0" kern="1200" dirty="0">
                          <a:solidFill>
                            <a:srgbClr val="000000"/>
                          </a:solidFill>
                          <a:latin typeface="맑은 고딕" charset="0"/>
                          <a:ea typeface="맑은 고딕" charset="0"/>
                        </a:rPr>
                        <a:t>할인</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높음</a:t>
                      </a: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각 소매상은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다른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사용한다</a:t>
                      </a: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소매상</a:t>
                      </a:r>
                      <a:endParaRPr lang="ko-KR" altLang="en-US" sz="18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정책</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bl>
          </a:graphicData>
        </a:graphic>
      </p:graphicFrame>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50000"/>
              </a:lnSpc>
              <a:spcBef>
                <a:spcPts val="1400"/>
              </a:spcBef>
              <a:spcAft>
                <a:spcPts val="0"/>
              </a:spcAft>
              <a:buFontTx/>
              <a:buNone/>
            </a:pPr>
            <a:endParaRPr lang="en-US" altLang="ko-KR" sz="18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800" b="0" cap="none" dirty="0" err="1">
                <a:solidFill>
                  <a:schemeClr val="tx2">
                    <a:lumMod val="65000"/>
                    <a:lumOff val="35000"/>
                  </a:schemeClr>
                </a:solidFill>
                <a:latin typeface="맑은 고딕" charset="0"/>
                <a:ea typeface="맑은 고딕" charset="0"/>
              </a:rPr>
              <a:t>인터페이스</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주목할 만한 하드웨어와 인터페이스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터치 스크린 모니터(운영체제에서는 일반적인 모니터로 인식되며 모니터 터치는 마우스 이벤트로 인식된다.)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바코드 레이저 스캐너(특수한 키보드에 주로 장착되며 읽혀진 소프트웨어에 의해 키가 입력된 것으로 인식된다.)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영수증 프린터</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신용카드/직불카드 판독기</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서명 판독기(처음 배포하는 버전에는 없다.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소프트웨어 인터페이스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대부분의 외부 협력 시스템(세금 계산, 회계 재고 등)을 사용하기 위해 다양한 시스템 및 인터페이스를 장착할 수 있어야 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애플리케이션 종속적인 도메인(비즈니스) 규칙</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(일반적인 규칙에 대한 분리된 비즈니스 규칙 문서를 참조하라.)</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88026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nvGraphicFramePr>
        <p:xfrm>
          <a:off x="984250" y="1540510"/>
          <a:ext cx="10199370" cy="4537710"/>
        </p:xfrm>
        <a:graphic>
          <a:graphicData uri="http://schemas.openxmlformats.org/drawingml/2006/table">
            <a:tbl>
              <a:tblPr firstRow="1" bandRow="1">
                <a:tableStyleId>{5C22544A-7EE6-4342-B048-85BDC9FD1C3A}</a:tableStyleId>
              </a:tblPr>
              <a:tblGrid>
                <a:gridCol w="1036955">
                  <a:extLst>
                    <a:ext uri="{9D8B030D-6E8A-4147-A177-3AD203B41FA5}">
                      <a16:colId xmlns:a16="http://schemas.microsoft.com/office/drawing/2014/main" val="20000"/>
                    </a:ext>
                  </a:extLst>
                </a:gridCol>
                <a:gridCol w="3993515">
                  <a:extLst>
                    <a:ext uri="{9D8B030D-6E8A-4147-A177-3AD203B41FA5}">
                      <a16:colId xmlns:a16="http://schemas.microsoft.com/office/drawing/2014/main" val="20001"/>
                    </a:ext>
                  </a:extLst>
                </a:gridCol>
                <a:gridCol w="3978275">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tblGrid>
              <a:tr h="36830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ID</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변경성</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원인</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35330">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규칙</a:t>
                      </a:r>
                      <a:r>
                        <a:rPr lang="en-US" altLang="ko-KR" sz="1600" b="0" kern="1200" dirty="0">
                          <a:solidFill>
                            <a:srgbClr val="000000"/>
                          </a:solidFill>
                          <a:latin typeface="Corbel" charset="0"/>
                          <a:ea typeface="Corbel" charset="0"/>
                        </a:rPr>
                        <a:t> 1</a:t>
                      </a:r>
                      <a:endParaRPr lang="ko-KR" altLang="en-US" sz="16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구매자</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할인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규칙</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예</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직원</a:t>
                      </a:r>
                      <a:r>
                        <a:rPr lang="en-US" altLang="ko-KR" sz="1600" b="0" kern="1200" dirty="0">
                          <a:solidFill>
                            <a:srgbClr val="000000"/>
                          </a:solidFill>
                          <a:latin typeface="Corbel" charset="0"/>
                          <a:ea typeface="Corbel" charset="0"/>
                        </a:rPr>
                        <a:t> 20%</a:t>
                      </a:r>
                      <a:r>
                        <a:rPr lang="en-US" altLang="ko-KR" sz="1600" b="0" kern="1200" dirty="0">
                          <a:solidFill>
                            <a:srgbClr val="000000"/>
                          </a:solidFill>
                          <a:latin typeface="맑은 고딕" charset="0"/>
                          <a:ea typeface="맑은 고딕" charset="0"/>
                        </a:rPr>
                        <a:t>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우수고객</a:t>
                      </a:r>
                      <a:r>
                        <a:rPr lang="en-US" altLang="ko-KR" sz="1600" b="0" kern="1200" dirty="0">
                          <a:solidFill>
                            <a:srgbClr val="000000"/>
                          </a:solidFill>
                          <a:latin typeface="Corbel" charset="0"/>
                          <a:ea typeface="Corbel" charset="0"/>
                        </a:rPr>
                        <a:t>  10% </a:t>
                      </a:r>
                      <a:r>
                        <a:rPr lang="en-US" altLang="ko-KR" sz="1600" b="0" kern="1200" dirty="0">
                          <a:solidFill>
                            <a:srgbClr val="000000"/>
                          </a:solidFill>
                          <a:latin typeface="맑은 고딕" charset="0"/>
                          <a:ea typeface="맑은 고딕" charset="0"/>
                        </a:rPr>
                        <a:t>할인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노인</a:t>
                      </a:r>
                      <a:r>
                        <a:rPr lang="en-US" altLang="ko-KR" sz="1600" b="0" kern="1200" dirty="0">
                          <a:solidFill>
                            <a:srgbClr val="000000"/>
                          </a:solidFill>
                          <a:latin typeface="Corbel" charset="0"/>
                          <a:ea typeface="Corbel" charset="0"/>
                        </a:rPr>
                        <a:t> 15% </a:t>
                      </a:r>
                      <a:r>
                        <a:rPr lang="en-US" altLang="ko-KR" sz="1600" b="0" kern="1200" dirty="0">
                          <a:solidFill>
                            <a:srgbClr val="000000"/>
                          </a:solidFill>
                          <a:latin typeface="맑은 고딕" charset="0"/>
                          <a:ea typeface="맑은 고딕" charset="0"/>
                        </a:rPr>
                        <a:t>할인</a:t>
                      </a: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높음</a:t>
                      </a:r>
                      <a:r>
                        <a:rPr lang="en-US" altLang="ko-KR" sz="1600" b="0" kern="1200" dirty="0">
                          <a:solidFill>
                            <a:srgbClr val="000000"/>
                          </a:solidFill>
                          <a:latin typeface="Corbel" charset="0"/>
                          <a:ea typeface="Corbel" charset="0"/>
                        </a:rPr>
                        <a:t>.</a:t>
                      </a:r>
                      <a:endParaRPr lang="ko-KR" altLang="en-US" sz="16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각 소매상은</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서로</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다른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규칙을</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사용한다</a:t>
                      </a:r>
                      <a:r>
                        <a:rPr lang="en-US" altLang="ko-KR" sz="1600" b="0" kern="1200" dirty="0">
                          <a:solidFill>
                            <a:srgbClr val="000000"/>
                          </a:solidFill>
                          <a:latin typeface="Corbel" charset="0"/>
                          <a:ea typeface="Corbel" charset="0"/>
                        </a:rPr>
                        <a:t>.</a:t>
                      </a:r>
                      <a:endParaRPr lang="ko-KR" altLang="en-US" sz="16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소매상</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정책</a:t>
                      </a: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2308860">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규칙 2</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판매(트랜잭션 수준) 할인 규칙,</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세금 부과 전의 총액에 적용. 예:</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100달러를 넘으면 10% 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매주 월요일에 5% 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오늘 오전 10시부터 오후 3시까지</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 10%할인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오늘 오전 9시부터 10시까지 두부</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 50% 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높음.</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각 소매상은 다른 규칙을 사용하고 일자별 또는 시간별로 변경할 수 있다.</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소매상</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정책</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2"/>
                  </a:ext>
                </a:extLst>
              </a:tr>
              <a:tr h="1125220">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규칙 3</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제품별 할인 규칙, 예:</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고글 대여료 30% 인하</a:t>
                      </a: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높음.</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각 소매상은 다른 규칙을 사용하고 일자별 또는 시간별로 변경할 수 있다.</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소매상 정책</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3"/>
                  </a:ext>
                </a:extLst>
              </a:tr>
            </a:tbl>
          </a:graphicData>
        </a:graphic>
      </p:graphicFrame>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50000"/>
              </a:lnSpc>
              <a:spcBef>
                <a:spcPts val="1400"/>
              </a:spcBef>
              <a:spcAft>
                <a:spcPts val="0"/>
              </a:spcAft>
              <a:buFontTx/>
              <a:buNone/>
            </a:pPr>
            <a:endParaRPr lang="en-US" altLang="ko-KR"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91881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ctr">
            <a:normAutofit/>
          </a:bodyPr>
          <a:lstStyle/>
          <a:p>
            <a:pPr marL="0" indent="0" algn="l"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목차</a:t>
            </a:r>
            <a:endParaRPr lang="ko-KR" altLang="en-US" sz="4000" b="1" cap="all" dirty="0">
              <a:solidFill>
                <a:schemeClr val="accent1">
                  <a:lumMod val="90000"/>
                  <a:lumOff val="0"/>
                </a:schemeClr>
              </a:solidFill>
              <a:latin typeface="맑은 고딕" charset="0"/>
              <a:ea typeface="맑은 고딕" charset="0"/>
            </a:endParaRPr>
          </a:p>
        </p:txBody>
      </p:sp>
      <p:sp>
        <p:nvSpPr>
          <p:cNvPr id="3" name="텍스트 개체 틀 2"/>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Autofit/>
          </a:bodyPr>
          <a:lstStyle/>
          <a:p>
            <a:pPr marL="0" indent="0" algn="l" defTabSz="914400" fontAlgn="auto">
              <a:lnSpc>
                <a:spcPct val="50000"/>
              </a:lnSpc>
              <a:spcBef>
                <a:spcPts val="1400"/>
              </a:spcBef>
              <a:spcAft>
                <a:spcPts val="0"/>
              </a:spcAft>
              <a:buFontTx/>
              <a:buNone/>
            </a:pPr>
            <a:endParaRPr lang="en-US" altLang="ko-KR" sz="20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2000" b="0" cap="none" dirty="0" err="1">
                <a:solidFill>
                  <a:schemeClr val="tx2">
                    <a:lumMod val="75000"/>
                    <a:lumOff val="25000"/>
                  </a:schemeClr>
                </a:solidFill>
                <a:latin typeface="맑은 고딕" charset="0"/>
                <a:ea typeface="맑은 고딕" charset="0"/>
              </a:rPr>
              <a:t>분석</a:t>
            </a:r>
            <a:endParaRPr lang="ko-KR" altLang="en-US" sz="20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비전</a:t>
            </a:r>
            <a:endParaRPr lang="ko-KR" altLang="en-US"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유스케이스</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유스케이스 다이어그램</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UC</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보충 명세서</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용어집</a:t>
            </a:r>
            <a:endParaRPr lang="ko-KR" altLang="en-US"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err="1">
                <a:solidFill>
                  <a:schemeClr val="tx2">
                    <a:lumMod val="75000"/>
                    <a:lumOff val="25000"/>
                  </a:schemeClr>
                </a:solidFill>
                <a:latin typeface="맑은 고딕" charset="0"/>
                <a:ea typeface="맑은 고딕" charset="0"/>
              </a:rPr>
              <a:t>도메인</a:t>
            </a:r>
            <a:r>
              <a:rPr lang="en-US" altLang="ko-KR" sz="1400" b="0" cap="none" dirty="0">
                <a:solidFill>
                  <a:schemeClr val="tx2">
                    <a:lumMod val="75000"/>
                    <a:lumOff val="25000"/>
                  </a:schemeClr>
                </a:solidFill>
                <a:latin typeface="맑은 고딕" charset="0"/>
                <a:ea typeface="맑은 고딕" charset="0"/>
              </a:rPr>
              <a:t> </a:t>
            </a:r>
            <a:r>
              <a:rPr lang="en-US" altLang="ko-KR" sz="1400" b="0" cap="none" dirty="0" err="1">
                <a:solidFill>
                  <a:schemeClr val="tx2">
                    <a:lumMod val="75000"/>
                    <a:lumOff val="25000"/>
                  </a:schemeClr>
                </a:solidFill>
                <a:latin typeface="맑은 고딕" charset="0"/>
                <a:ea typeface="맑은 고딕" charset="0"/>
              </a:rPr>
              <a:t>모델</a:t>
            </a:r>
            <a:endParaRPr lang="en-US" altLang="ko-KR"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Operation Contract</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2000" b="0" cap="none" dirty="0" err="1">
                <a:solidFill>
                  <a:schemeClr val="tx2">
                    <a:lumMod val="75000"/>
                    <a:lumOff val="25000"/>
                  </a:schemeClr>
                </a:solidFill>
                <a:latin typeface="맑은 고딕" charset="0"/>
                <a:ea typeface="맑은 고딕" charset="0"/>
              </a:rPr>
              <a:t>설계</a:t>
            </a:r>
            <a:endParaRPr lang="en-US" altLang="ko-KR" sz="2000" b="0" cap="none"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IC</a:t>
            </a:r>
            <a:endParaRPr lang="ko-KR" altLang="en-US" sz="1400" b="0" cap="none"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CD</a:t>
            </a:r>
            <a:endParaRPr lang="en-US" altLang="ko-KR" sz="20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ko-KR" altLang="en-US" sz="2000" dirty="0">
                <a:solidFill>
                  <a:schemeClr val="tx2">
                    <a:lumMod val="75000"/>
                    <a:lumOff val="25000"/>
                  </a:schemeClr>
                </a:solidFill>
                <a:latin typeface="맑은 고딕" charset="0"/>
                <a:ea typeface="맑은 고딕" charset="0"/>
              </a:rPr>
              <a:t>구현</a:t>
            </a:r>
            <a:endParaRPr lang="en-US" altLang="ko-KR" sz="2000"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ko-KR" altLang="en-US" sz="1600" dirty="0">
                <a:solidFill>
                  <a:schemeClr val="tx2">
                    <a:lumMod val="75000"/>
                    <a:lumOff val="25000"/>
                  </a:schemeClr>
                </a:solidFill>
                <a:latin typeface="맑은 고딕" charset="0"/>
                <a:ea typeface="맑은 고딕" charset="0"/>
              </a:rPr>
              <a:t>소</a:t>
            </a:r>
            <a:r>
              <a:rPr lang="ko-KR" altLang="en-US" sz="1400" dirty="0">
                <a:solidFill>
                  <a:schemeClr val="tx2">
                    <a:lumMod val="75000"/>
                    <a:lumOff val="25000"/>
                  </a:schemeClr>
                </a:solidFill>
                <a:latin typeface="맑은 고딕" charset="0"/>
                <a:ea typeface="맑은 고딕" charset="0"/>
              </a:rPr>
              <a:t>스코드</a:t>
            </a:r>
            <a:endParaRPr lang="en-US" altLang="ko-KR" sz="1400"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Junit Test</a:t>
            </a:r>
          </a:p>
          <a:p>
            <a:pPr lvl="1" indent="-182880">
              <a:lnSpc>
                <a:spcPct val="50000"/>
              </a:lnSpc>
              <a:spcBef>
                <a:spcPts val="1400"/>
              </a:spcBef>
              <a:buClr>
                <a:srgbClr val="404040"/>
              </a:buClr>
              <a:buSzPct val="80000"/>
              <a:buFont typeface="Corbel"/>
              <a:buChar char="•"/>
            </a:pPr>
            <a:r>
              <a:rPr lang="ko-KR" altLang="en-US" sz="1400" dirty="0">
                <a:solidFill>
                  <a:schemeClr val="tx2">
                    <a:lumMod val="75000"/>
                    <a:lumOff val="25000"/>
                  </a:schemeClr>
                </a:solidFill>
                <a:latin typeface="맑은 고딕" charset="0"/>
                <a:ea typeface="맑은 고딕" charset="0"/>
              </a:rPr>
              <a:t>실행예시동영상</a:t>
            </a:r>
            <a:endParaRPr lang="en-US" altLang="ko-KR" sz="14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endParaRPr lang="en-US" altLang="ko-KR" sz="1400" b="0" cap="none" dirty="0">
              <a:solidFill>
                <a:schemeClr val="tx2">
                  <a:lumMod val="75000"/>
                  <a:lumOff val="25000"/>
                </a:schemeClr>
              </a:solidFill>
              <a:latin typeface="맑은 고딕" charset="0"/>
              <a:ea typeface="맑은 고딕" charset="0"/>
            </a:endParaRPr>
          </a:p>
        </p:txBody>
      </p:sp>
    </p:spTree>
    <p:extLst>
      <p:ext uri="{BB962C8B-B14F-4D97-AF65-F5344CB8AC3E}">
        <p14:creationId xmlns:p14="http://schemas.microsoft.com/office/powerpoint/2010/main" val="71120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법적</a:t>
            </a:r>
            <a:r>
              <a:rPr lang="en-US" altLang="ko-KR" sz="1400" dirty="0">
                <a:solidFill>
                  <a:schemeClr val="tx2">
                    <a:lumMod val="65000"/>
                    <a:lumOff val="35000"/>
                  </a:schemeClr>
                </a:solidFill>
                <a:latin typeface="맑은 고딕" charset="0"/>
                <a:ea typeface="맑은 고딕" charset="0"/>
              </a:rPr>
              <a:t> 문제</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오픈 소스 소프트웨어를 포함하는 제품의 재판매가 가능하도록 라이선스 규정이 해결된다면, 오픈 소스 컴포넌트를 사용할 것을 추천한다.</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모든 세금 관련 규정은 법에 의해 판매에 적용된다. 그러나 이 규정은 자주 바뀔 수 </a:t>
            </a:r>
            <a:r>
              <a:rPr lang="en-US" altLang="ko-KR" sz="1400" dirty="0" err="1">
                <a:solidFill>
                  <a:schemeClr val="tx2">
                    <a:lumMod val="65000"/>
                    <a:lumOff val="35000"/>
                  </a:schemeClr>
                </a:solidFill>
                <a:latin typeface="맑은 고딕" charset="0"/>
                <a:ea typeface="맑은 고딕" charset="0"/>
              </a:rPr>
              <a:t>있음을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유의하라</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관심</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도메인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정보</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결정</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도메인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규칙에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기술된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결정</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규칙뿐만</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아니라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제품에는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원래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때에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따라서는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있다</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만약</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있다면</a:t>
            </a:r>
            <a:r>
              <a:rPr lang="en-US" altLang="ko-KR" sz="1400" dirty="0">
                <a:solidFill>
                  <a:schemeClr val="tx2">
                    <a:lumMod val="65000"/>
                    <a:lumOff val="35000"/>
                  </a:schemeClr>
                </a:solidFill>
                <a:latin typeface="맑은 고딕" charset="0"/>
                <a:ea typeface="맑은 고딕" charset="0"/>
              </a:rPr>
              <a:t>, 더 </a:t>
            </a:r>
            <a:r>
              <a:rPr lang="en-US" altLang="ko-KR" sz="1400" dirty="0" err="1">
                <a:solidFill>
                  <a:schemeClr val="tx2">
                    <a:lumMod val="65000"/>
                    <a:lumOff val="35000"/>
                  </a:schemeClr>
                </a:solidFill>
                <a:latin typeface="맑은 고딕" charset="0"/>
                <a:ea typeface="맑은 고딕" charset="0"/>
              </a:rPr>
              <a:t>많은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할인을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하기</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이전의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회계와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세금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문제가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있으므로</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있더라도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원래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정보를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갖고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있어야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신용카드</a:t>
            </a:r>
            <a:r>
              <a:rPr lang="en-US" altLang="ko-KR" sz="1400" dirty="0">
                <a:solidFill>
                  <a:schemeClr val="tx2">
                    <a:lumMod val="65000"/>
                    <a:lumOff val="35000"/>
                  </a:schemeClr>
                </a:solidFill>
                <a:latin typeface="맑은 고딕" charset="0"/>
                <a:ea typeface="맑은 고딕" charset="0"/>
              </a:rPr>
              <a:t> 및 </a:t>
            </a:r>
            <a:r>
              <a:rPr lang="en-US" altLang="ko-KR" sz="1400" dirty="0" err="1">
                <a:solidFill>
                  <a:schemeClr val="tx2">
                    <a:lumMod val="65000"/>
                    <a:lumOff val="35000"/>
                  </a:schemeClr>
                </a:solidFill>
                <a:latin typeface="맑은 고딕" charset="0"/>
                <a:ea typeface="맑은 고딕" charset="0"/>
              </a:rPr>
              <a:t>직불카드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처리</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지불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서비스에서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신용카드</a:t>
            </a:r>
            <a:r>
              <a:rPr lang="en-US" altLang="ko-KR" sz="1400" dirty="0">
                <a:solidFill>
                  <a:schemeClr val="tx2">
                    <a:lumMod val="65000"/>
                    <a:lumOff val="35000"/>
                  </a:schemeClr>
                </a:solidFill>
                <a:latin typeface="맑은 고딕" charset="0"/>
                <a:ea typeface="맑은 고딕" charset="0"/>
              </a:rPr>
              <a:t> 및 </a:t>
            </a:r>
            <a:r>
              <a:rPr lang="en-US" altLang="ko-KR" sz="1400" dirty="0" err="1">
                <a:solidFill>
                  <a:schemeClr val="tx2">
                    <a:lumMod val="65000"/>
                    <a:lumOff val="35000"/>
                  </a:schemeClr>
                </a:solidFill>
                <a:latin typeface="맑은 고딕" charset="0"/>
                <a:ea typeface="맑은 고딕" charset="0"/>
              </a:rPr>
              <a:t>직불카드의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전자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승인되면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구매자가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아니라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판매자에게</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구매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지불해야</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결과적으로</a:t>
            </a:r>
            <a:r>
              <a:rPr lang="en-US" altLang="ko-KR" sz="1400" dirty="0">
                <a:solidFill>
                  <a:schemeClr val="tx2">
                    <a:lumMod val="65000"/>
                    <a:lumOff val="35000"/>
                  </a:schemeClr>
                </a:solidFill>
                <a:latin typeface="맑은 고딕" charset="0"/>
                <a:ea typeface="맑은 고딕" charset="0"/>
              </a:rPr>
              <a:t> 각 </a:t>
            </a:r>
            <a:r>
              <a:rPr lang="en-US" altLang="ko-KR" sz="1400" dirty="0" err="1">
                <a:solidFill>
                  <a:schemeClr val="tx2">
                    <a:lumMod val="65000"/>
                    <a:lumOff val="35000"/>
                  </a:schemeClr>
                </a:solidFill>
                <a:latin typeface="맑은 고딕" charset="0"/>
                <a:ea typeface="맑은 고딕" charset="0"/>
              </a:rPr>
              <a:t>지불에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대해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서비스로부터</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외상계정에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기록해야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일반적으로</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매일</a:t>
            </a:r>
            <a:r>
              <a:rPr lang="en-US" altLang="ko-KR" sz="1400" dirty="0">
                <a:solidFill>
                  <a:schemeClr val="tx2">
                    <a:lumMod val="65000"/>
                    <a:lumOff val="35000"/>
                  </a:schemeClr>
                </a:solidFill>
                <a:latin typeface="맑은 고딕" charset="0"/>
                <a:ea typeface="맑은 고딕" charset="0"/>
              </a:rPr>
              <a:t> 밤,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외상계정에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약간의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트랜잭션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수수료를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제하고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하루간의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승인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전자식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자금이</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체할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것이다</a:t>
            </a:r>
            <a:r>
              <a:rPr lang="en-US" altLang="ko-KR" sz="1400" dirty="0">
                <a:solidFill>
                  <a:schemeClr val="tx2">
                    <a:lumMod val="65000"/>
                    <a:lumOff val="35000"/>
                  </a:schemeClr>
                </a:solidFill>
                <a:latin typeface="맑은 고딕" charset="0"/>
                <a:ea typeface="맑은 고딕" charset="0"/>
              </a:rPr>
              <a:t>.</a:t>
            </a:r>
            <a:endParaRPr lang="ko-KR" altLang="en-US" sz="1400" dirty="0">
              <a:solidFill>
                <a:schemeClr val="tx2">
                  <a:lumMod val="65000"/>
                  <a:lumOff val="35000"/>
                </a:schemeClr>
              </a:solidFill>
              <a:latin typeface="맑은 고딕" charset="0"/>
              <a:ea typeface="맑은 고딕" charset="0"/>
            </a:endParaRPr>
          </a:p>
          <a:p>
            <a:pPr marL="0" indent="0">
              <a:lnSpc>
                <a:spcPct val="60000"/>
              </a:lnSpc>
              <a:spcBef>
                <a:spcPts val="1400"/>
              </a:spcBef>
              <a:buNone/>
            </a:pPr>
            <a:endParaRPr lang="ko-KR" altLang="en-US" sz="1600" b="0" cap="none" dirty="0">
              <a:solidFill>
                <a:schemeClr val="tx2">
                  <a:lumMod val="65000"/>
                  <a:lumOff val="35000"/>
                </a:schemeClr>
              </a:solidFill>
              <a:latin typeface="맑은 고딕" charset="0"/>
              <a:ea typeface="맑은 고딕"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90000"/>
              </a:lnSpc>
              <a:spcBef>
                <a:spcPts val="1400"/>
              </a:spcBef>
              <a:spcAft>
                <a:spcPts val="0"/>
              </a:spcAft>
              <a:buFontTx/>
              <a:buNone/>
            </a:pPr>
            <a:r>
              <a:rPr lang="en-US" altLang="ko-KR" sz="2000" b="0" cap="none" dirty="0" err="1">
                <a:solidFill>
                  <a:schemeClr val="tx2">
                    <a:lumMod val="65000"/>
                    <a:lumOff val="35000"/>
                  </a:schemeClr>
                </a:solidFill>
                <a:latin typeface="맑은 고딕" charset="0"/>
                <a:ea typeface="맑은 고딕" charset="0"/>
              </a:rPr>
              <a:t>판매</a:t>
            </a:r>
            <a:r>
              <a:rPr lang="en-US" altLang="ko-KR" sz="2000" b="0" cap="none" dirty="0">
                <a:solidFill>
                  <a:schemeClr val="tx2">
                    <a:lumMod val="65000"/>
                    <a:lumOff val="35000"/>
                  </a:schemeClr>
                </a:solidFill>
                <a:latin typeface="맑은 고딕" charset="0"/>
                <a:ea typeface="맑은 고딕" charset="0"/>
              </a:rPr>
              <a:t> 세금 </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판매 세금 계산은 매우 복잡할 수 있고 일반적으로 정부의 행정지역 구분(도, 시, 군)에서의 법에 따라 변한다. 따라서 외부 세금 계산 소프트웨어를 사용하는 것이 바람직하다. 세금은 시, 도, 정부에 납부한다. 어떤 품목은 무조건 면세일 수 있고, 어떤 품목은 구매자(예를 들어 농민, 어린이)에 따라 면세 될 수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품목 식별자:UPC, EAN, SKU, 바코드, 바코드 판독기</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NextGen POS는 다양한 품목 식별 체계를 지원해야 한다. UPC(universal product codes, 국제 제품 코드), EAN(European article numbering, 유럽인 품목 번호 체계), SKU(stock keeping units, 재고 유지 단위)는 판매되는 제품을 위한 일반적인 세 가지 식별 체계이다. JAN(Japanese article numbers, 일본 품목 번호체계)은 EAN(의 한 종류이다.) SKU는 완전한 소매상 임의의 식별자이다.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그러나 UPC와 EAN은 표준적이고 규정적인 컴포넌트를 갖는다. 전체를 개괄적으로 살펴보기 위해서는 www.adams1.com/russandam/upccode.html, www.uc-council.org, www.ean-int.org를 참조할 수 있다.</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419903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용어집</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개정 이력</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개요</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nvGraphicFramePr>
        <p:xfrm>
          <a:off x="991870" y="1694815"/>
          <a:ext cx="9486900" cy="1386840"/>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385572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버전</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일자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설명</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저자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516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Inception </a:t>
                      </a:r>
                      <a:r>
                        <a:rPr lang="en-US" altLang="ko-KR" sz="1800" b="0" kern="1200" dirty="0">
                          <a:solidFill>
                            <a:srgbClr val="000000"/>
                          </a:solidFill>
                          <a:latin typeface="맑은 고딕" charset="0"/>
                          <a:ea typeface="맑은 고딕" charset="0"/>
                        </a:rPr>
                        <a:t>초안</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2017.04.07</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최초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버전</a:t>
                      </a:r>
                      <a:r>
                        <a:rPr lang="en-US" altLang="ko-KR" sz="1800" b="0" kern="1200" dirty="0">
                          <a:solidFill>
                            <a:srgbClr val="000000"/>
                          </a:solidFill>
                          <a:latin typeface="Corbel" charset="0"/>
                          <a:ea typeface="Corbel" charset="0"/>
                        </a:rPr>
                        <a:t>. Elaboration </a:t>
                      </a:r>
                      <a:r>
                        <a:rPr lang="en-US" altLang="ko-KR" sz="1800" b="0" kern="1200" dirty="0">
                          <a:solidFill>
                            <a:srgbClr val="000000"/>
                          </a:solidFill>
                          <a:latin typeface="맑은 고딕" charset="0"/>
                          <a:ea typeface="맑은 고딕" charset="0"/>
                        </a:rPr>
                        <a:t>단계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정제되어야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함</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김우진</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김해빈</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370840">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2945376854"/>
              </p:ext>
            </p:extLst>
          </p:nvPr>
        </p:nvGraphicFramePr>
        <p:xfrm>
          <a:off x="991577" y="3690388"/>
          <a:ext cx="9486900" cy="1797685"/>
        </p:xfrm>
        <a:graphic>
          <a:graphicData uri="http://schemas.openxmlformats.org/drawingml/2006/table">
            <a:tbl>
              <a:tblPr firstRow="1" bandRow="1">
                <a:tableStyleId>{5C22544A-7EE6-4342-B048-85BDC9FD1C3A}</a:tableStyleId>
              </a:tblPr>
              <a:tblGrid>
                <a:gridCol w="1513840">
                  <a:extLst>
                    <a:ext uri="{9D8B030D-6E8A-4147-A177-3AD203B41FA5}">
                      <a16:colId xmlns:a16="http://schemas.microsoft.com/office/drawing/2014/main" val="20000"/>
                    </a:ext>
                  </a:extLst>
                </a:gridCol>
                <a:gridCol w="3889375">
                  <a:extLst>
                    <a:ext uri="{9D8B030D-6E8A-4147-A177-3AD203B41FA5}">
                      <a16:colId xmlns:a16="http://schemas.microsoft.com/office/drawing/2014/main" val="20001"/>
                    </a:ext>
                  </a:extLst>
                </a:gridCol>
                <a:gridCol w="535305">
                  <a:extLst>
                    <a:ext uri="{9D8B030D-6E8A-4147-A177-3AD203B41FA5}">
                      <a16:colId xmlns:a16="http://schemas.microsoft.com/office/drawing/2014/main" val="20002"/>
                    </a:ext>
                  </a:extLst>
                </a:gridCol>
                <a:gridCol w="812165">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64615">
                  <a:extLst>
                    <a:ext uri="{9D8B030D-6E8A-4147-A177-3AD203B41FA5}">
                      <a16:colId xmlns:a16="http://schemas.microsoft.com/office/drawing/2014/main" val="20005"/>
                    </a:ext>
                  </a:extLst>
                </a:gridCol>
              </a:tblGrid>
              <a:tr h="46736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용어</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gridSpan="2">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정의</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및</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정보</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형식</a:t>
                      </a:r>
                      <a:r>
                        <a:rPr lang="en-US" altLang="ko-KR" sz="1800" b="1" kern="1200" dirty="0">
                          <a:solidFill>
                            <a:srgbClr val="FFFFFF"/>
                          </a:solidFill>
                          <a:latin typeface="Corbel" charset="0"/>
                          <a:ea typeface="Corbel" charset="0"/>
                        </a:rPr>
                        <a:t> </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검증</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별칭</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0830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품목(Goods)</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위한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제품이나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gridSpan="2">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92202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판매자에게</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지불하거나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보증하는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외부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의한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검증</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gridSpan="2">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7329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a:spLocks noGrp="1"/>
          </p:cNvSpPr>
          <p:nvPr>
            <p:ph type="body" idx="1"/>
          </p:nvPr>
        </p:nvSpPr>
        <p:spPr>
          <a:xfrm>
            <a:off x="777240" y="1180465"/>
            <a:ext cx="10515600" cy="4911090"/>
          </a:xfrm>
        </p:spPr>
        <p:txBody>
          <a:bodyPr/>
          <a:lstStyle/>
          <a:p>
            <a:pPr marL="0" indent="0">
              <a:buNone/>
            </a:pPr>
            <a:r>
              <a:rPr lang="en-US" altLang="ko-KR" dirty="0"/>
              <a:t>  </a:t>
            </a:r>
            <a:endParaRPr lang="ko-KR" altLang="en-US" dirty="0"/>
          </a:p>
        </p:txBody>
      </p:sp>
      <p:sp>
        <p:nvSpPr>
          <p:cNvPr id="8" name="Rectangle 3"/>
          <p:cNvSpPr txBox="1">
            <a:spLocks/>
          </p:cNvSpPr>
          <p:nvPr/>
        </p:nvSpPr>
        <p:spPr>
          <a:xfrm>
            <a:off x="838200" y="1180465"/>
            <a:ext cx="10515600" cy="4911090"/>
          </a:xfrm>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rtlCol="0" anchor="t">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Tx/>
              <a:buNone/>
            </a:pPr>
            <a:endParaRPr lang="ko-KR" altLang="en-US" sz="2200" dirty="0">
              <a:solidFill>
                <a:schemeClr val="tx2">
                  <a:lumMod val="65000"/>
                  <a:lumOff val="35000"/>
                </a:schemeClr>
              </a:solidFill>
              <a:latin typeface="맑은 고딕" charset="0"/>
              <a:ea typeface="맑은 고딕" charset="0"/>
            </a:endParaRPr>
          </a:p>
        </p:txBody>
      </p:sp>
      <p:graphicFrame>
        <p:nvGraphicFramePr>
          <p:cNvPr id="9" name="내용 개체 틀 1"/>
          <p:cNvGraphicFramePr>
            <a:graphicFrameLocks noGrp="1"/>
          </p:cNvGraphicFramePr>
          <p:nvPr>
            <p:extLst>
              <p:ext uri="{D42A27DB-BD31-4B8C-83A1-F6EECF244321}">
                <p14:modId xmlns:p14="http://schemas.microsoft.com/office/powerpoint/2010/main" val="1147668979"/>
              </p:ext>
            </p:extLst>
          </p:nvPr>
        </p:nvGraphicFramePr>
        <p:xfrm>
          <a:off x="1112080" y="1444008"/>
          <a:ext cx="9620250" cy="1198880"/>
        </p:xfrm>
        <a:graphic>
          <a:graphicData uri="http://schemas.openxmlformats.org/drawingml/2006/table">
            <a:tbl>
              <a:tblPr firstRow="1" bandRow="1" bandCol="1">
                <a:tableStyleId>{69CF1AB2-1976-4502-BF36-3FF5EA218861}</a:tableStyleId>
              </a:tblPr>
              <a:tblGrid>
                <a:gridCol w="1541780">
                  <a:extLst>
                    <a:ext uri="{9D8B030D-6E8A-4147-A177-3AD203B41FA5}">
                      <a16:colId xmlns:a16="http://schemas.microsoft.com/office/drawing/2014/main" val="20000"/>
                    </a:ext>
                  </a:extLst>
                </a:gridCol>
                <a:gridCol w="3649345">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1405890">
                  <a:extLst>
                    <a:ext uri="{9D8B030D-6E8A-4147-A177-3AD203B41FA5}">
                      <a16:colId xmlns:a16="http://schemas.microsoft.com/office/drawing/2014/main" val="20003"/>
                    </a:ext>
                  </a:extLst>
                </a:gridCol>
                <a:gridCol w="1384935">
                  <a:extLst>
                    <a:ext uri="{9D8B030D-6E8A-4147-A177-3AD203B41FA5}">
                      <a16:colId xmlns:a16="http://schemas.microsoft.com/office/drawing/2014/main" val="20004"/>
                    </a:ext>
                  </a:extLst>
                </a:gridCol>
              </a:tblGrid>
              <a:tr h="1198880">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지불</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인증</a:t>
                      </a:r>
                      <a:r>
                        <a:rPr lang="en-US" altLang="ko-KR" sz="1800" b="1" kern="1200" dirty="0">
                          <a:solidFill>
                            <a:schemeClr val="dk1"/>
                          </a:solidFill>
                          <a:latin typeface="Corbel" charset="0"/>
                          <a:ea typeface="Corbel" charset="0"/>
                        </a:rPr>
                        <a:t> </a:t>
                      </a:r>
                      <a:endParaRPr lang="ko-KR" altLang="en-US" sz="1800" b="1"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요청</a:t>
                      </a:r>
                      <a:endParaRPr lang="ko-KR" altLang="en-US" sz="1800" b="1" kern="1200" dirty="0">
                        <a:solidFill>
                          <a:schemeClr val="dk1"/>
                        </a:solidFill>
                        <a:latin typeface="맑은 고딕" charset="0"/>
                        <a:ea typeface="맑은 고딕"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요소들이</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합성되어</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전자적으로</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인증</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서비스에</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전송된다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요소에는</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상점</a:t>
                      </a:r>
                      <a:r>
                        <a:rPr lang="en-US" altLang="ko-KR" sz="1800" b="1" kern="1200" dirty="0">
                          <a:solidFill>
                            <a:schemeClr val="dk1"/>
                          </a:solidFill>
                          <a:latin typeface="Corbel" charset="0"/>
                          <a:ea typeface="Corbel" charset="0"/>
                        </a:rPr>
                        <a:t> ID, </a:t>
                      </a:r>
                      <a:r>
                        <a:rPr lang="en-US" altLang="ko-KR" sz="1800" b="1" kern="1200" dirty="0">
                          <a:solidFill>
                            <a:schemeClr val="dk1"/>
                          </a:solidFill>
                          <a:latin typeface="맑은 고딕" charset="0"/>
                          <a:ea typeface="맑은 고딕" charset="0"/>
                        </a:rPr>
                        <a:t>고객계좌번호</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금액</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타임스탬프가</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있다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여러</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세부</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부분으로</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구성된</a:t>
                      </a:r>
                      <a:r>
                        <a:rPr lang="en-US" altLang="ko-KR" sz="1800" b="1" kern="1200" dirty="0">
                          <a:solidFill>
                            <a:schemeClr val="dk1"/>
                          </a:solidFill>
                          <a:latin typeface="Corbel" charset="0"/>
                          <a:ea typeface="Corbel" charset="0"/>
                        </a:rPr>
                        <a:t> 12</a:t>
                      </a:r>
                      <a:r>
                        <a:rPr lang="en-US" altLang="ko-KR" sz="1800" b="1" kern="1200" dirty="0">
                          <a:solidFill>
                            <a:schemeClr val="dk1"/>
                          </a:solidFill>
                          <a:latin typeface="맑은 고딕" charset="0"/>
                          <a:ea typeface="맑은 고딕" charset="0"/>
                        </a:rPr>
                        <a:t>자리</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코드</a:t>
                      </a:r>
                      <a:endParaRPr lang="ko-KR" altLang="en-US" sz="1800" b="1" kern="1200" dirty="0">
                        <a:solidFill>
                          <a:schemeClr val="dk1"/>
                        </a:solidFill>
                        <a:latin typeface="맑은 고딕" charset="0"/>
                        <a:ea typeface="맑은 고딕"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Corbel" charset="0"/>
                          <a:ea typeface="Corbel" charset="0"/>
                        </a:rPr>
                        <a:t>12</a:t>
                      </a:r>
                      <a:r>
                        <a:rPr lang="en-US" altLang="ko-KR" sz="1800" b="1" kern="1200" dirty="0">
                          <a:solidFill>
                            <a:schemeClr val="dk1"/>
                          </a:solidFill>
                          <a:latin typeface="맑은 고딕" charset="0"/>
                          <a:ea typeface="맑은 고딕" charset="0"/>
                        </a:rPr>
                        <a:t>번째</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숫자는</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체크</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비트이다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세계</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공통</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제품</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코드</a:t>
                      </a:r>
                      <a:endParaRPr lang="ko-KR" altLang="en-US" sz="1800" b="1" kern="1200" dirty="0">
                        <a:solidFill>
                          <a:schemeClr val="dk1"/>
                        </a:solidFill>
                        <a:latin typeface="맑은 고딕" charset="0"/>
                        <a:ea typeface="맑은 고딕" charset="0"/>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8615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txBox="1">
            <a:spLocks noGrp="1"/>
          </p:cNvSpPr>
          <p:nvPr>
            <p:ph type="title"/>
          </p:nvPr>
        </p:nvSpPr>
        <p:spPr>
          <a:xfrm>
            <a:off x="838200" y="351155"/>
            <a:ext cx="9305290" cy="718820"/>
          </a:xfrm>
          <a:prstGeom prst="rect">
            <a:avLst/>
          </a:prstGeom>
        </p:spPr>
        <p:txBody>
          <a:bodyPr vert="horz" wrap="square" lIns="91440" tIns="45720" rIns="91440" bIns="45720" anchor="b">
            <a:normAutofit/>
          </a:bodyPr>
          <a:lstStyle/>
          <a:p>
            <a:pPr marL="0" indent="0" algn="l"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도메인 모델</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10" name="텍스트 개체 틀 9"/>
          <p:cNvSpPr txBox="1">
            <a:spLocks noGrp="1"/>
          </p:cNvSpPr>
          <p:nvPr>
            <p:ph type="body"/>
          </p:nvPr>
        </p:nvSpPr>
        <p:spPr>
          <a:xfrm>
            <a:off x="838200" y="1315720"/>
            <a:ext cx="11176000" cy="514731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90000"/>
              </a:lnSpc>
              <a:spcBef>
                <a:spcPts val="1400"/>
              </a:spcBef>
              <a:spcAft>
                <a:spcPts val="0"/>
              </a:spcAft>
              <a:buFontTx/>
              <a:buNone/>
            </a:pPr>
            <a:r>
              <a:rPr lang="en-US" altLang="ko-KR" sz="900" b="1" cap="none" dirty="0">
                <a:solidFill>
                  <a:schemeClr val="tx1">
                    <a:lumMod val="95000"/>
                    <a:lumOff val="5000"/>
                  </a:schemeClr>
                </a:solidFill>
                <a:latin typeface="맑은 고딕" charset="0"/>
                <a:ea typeface="맑은 고딕" charset="0"/>
              </a:rPr>
              <a:t>기본 protected</a:t>
            </a:r>
            <a:endParaRPr lang="ko-KR" altLang="en-US" sz="900" b="1" cap="none" dirty="0">
              <a:solidFill>
                <a:schemeClr val="tx1">
                  <a:lumMod val="95000"/>
                  <a:lumOff val="5000"/>
                </a:schemeClr>
              </a:solidFill>
              <a:latin typeface="맑은 고딕" charset="0"/>
              <a:ea typeface="맑은 고딕" charset="0"/>
            </a:endParaRPr>
          </a:p>
        </p:txBody>
      </p:sp>
      <p:graphicFrame>
        <p:nvGraphicFramePr>
          <p:cNvPr id="2" name="표 1"/>
          <p:cNvGraphicFramePr>
            <a:graphicFrameLocks noGrp="1"/>
          </p:cNvGraphicFramePr>
          <p:nvPr>
            <p:extLst>
              <p:ext uri="{D42A27DB-BD31-4B8C-83A1-F6EECF244321}">
                <p14:modId xmlns:p14="http://schemas.microsoft.com/office/powerpoint/2010/main" val="2021895713"/>
              </p:ext>
            </p:extLst>
          </p:nvPr>
        </p:nvGraphicFramePr>
        <p:xfrm>
          <a:off x="909320" y="3166745"/>
          <a:ext cx="1189990" cy="1294130"/>
        </p:xfrm>
        <a:graphic>
          <a:graphicData uri="http://schemas.openxmlformats.org/drawingml/2006/table">
            <a:tbl>
              <a:tblPr firstRow="1" bandRow="1">
                <a:tableStyleId>{C083E6E3-FA7D-4D7B-A595-EF9225AFEA82}</a:tableStyleId>
              </a:tblPr>
              <a:tblGrid>
                <a:gridCol w="118999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Goods</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04394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namel</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price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quan</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salequan</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event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period day;</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a:t>
                      </a:r>
                      <a:r>
                        <a:rPr lang="en-US" altLang="ko-KR" sz="900" b="0" kern="1200" dirty="0" err="1">
                          <a:solidFill>
                            <a:schemeClr val="bg1">
                              <a:lumMod val="50000"/>
                              <a:lumOff val="0"/>
                            </a:schemeClr>
                          </a:solidFill>
                          <a:latin typeface="맑은 고딕" charset="0"/>
                          <a:ea typeface="맑은 고딕" charset="0"/>
                        </a:rPr>
                        <a:t>isRent</a:t>
                      </a:r>
                      <a:r>
                        <a:rPr lang="en-US" altLang="ko-KR" sz="900" b="0" kern="1200" dirty="0">
                          <a:solidFill>
                            <a:schemeClr val="bg1">
                              <a:lumMod val="50000"/>
                              <a:lumOff val="0"/>
                            </a:schemeClr>
                          </a:solidFill>
                          <a:latin typeface="맑은 고딕" charset="0"/>
                          <a:ea typeface="맑은 고딕" charset="0"/>
                        </a:rPr>
                        <a:t>(</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9625"/>
                      </a:schemeClr>
                    </a:solidFill>
                  </a:tcPr>
                </a:tc>
                <a:extLst>
                  <a:ext uri="{0D108BD9-81ED-4DB2-BD59-A6C34878D82A}">
                    <a16:rowId xmlns:a16="http://schemas.microsoft.com/office/drawing/2014/main" val="10001"/>
                  </a:ext>
                </a:extLst>
              </a:tr>
            </a:tbl>
          </a:graphicData>
        </a:graphic>
      </p:graphicFrame>
      <p:graphicFrame>
        <p:nvGraphicFramePr>
          <p:cNvPr id="3" name="표 2"/>
          <p:cNvGraphicFramePr>
            <a:graphicFrameLocks noGrp="1"/>
          </p:cNvGraphicFramePr>
          <p:nvPr>
            <p:extLst>
              <p:ext uri="{D42A27DB-BD31-4B8C-83A1-F6EECF244321}">
                <p14:modId xmlns:p14="http://schemas.microsoft.com/office/powerpoint/2010/main" val="1735999224"/>
              </p:ext>
            </p:extLst>
          </p:nvPr>
        </p:nvGraphicFramePr>
        <p:xfrm>
          <a:off x="2918460" y="3098800"/>
          <a:ext cx="1697355" cy="1424940"/>
        </p:xfrm>
        <a:graphic>
          <a:graphicData uri="http://schemas.openxmlformats.org/drawingml/2006/table">
            <a:tbl>
              <a:tblPr firstRow="1" bandRow="1">
                <a:tableStyleId>{C083E6E3-FA7D-4D7B-A595-EF9225AFEA82}</a:tableStyleId>
              </a:tblPr>
              <a:tblGrid>
                <a:gridCol w="1697355">
                  <a:extLst>
                    <a:ext uri="{9D8B030D-6E8A-4147-A177-3AD203B41FA5}">
                      <a16:colId xmlns:a16="http://schemas.microsoft.com/office/drawing/2014/main" val="20000"/>
                    </a:ext>
                  </a:extLst>
                </a:gridCol>
              </a:tblGrid>
              <a:tr h="23241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GoodsList</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19253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Goods[] 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t>
                      </a: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a:t>
                      </a:r>
                      <a:br>
                        <a:rPr lang="en-US" altLang="ko-KR" sz="900" b="0" kern="1200" dirty="0">
                          <a:solidFill>
                            <a:schemeClr val="bg1">
                              <a:lumMod val="50000"/>
                              <a:lumOff val="0"/>
                            </a:schemeClr>
                          </a:solidFill>
                          <a:latin typeface="맑은 고딕" charset="0"/>
                          <a:ea typeface="맑은 고딕" charset="0"/>
                        </a:rPr>
                      </a:br>
                      <a:r>
                        <a:rPr lang="en-US" altLang="ko-KR" sz="900" b="0" kern="1200" dirty="0">
                          <a:solidFill>
                            <a:schemeClr val="bg1">
                              <a:lumMod val="50000"/>
                              <a:lumOff val="0"/>
                            </a:schemeClr>
                          </a:solidFill>
                          <a:latin typeface="맑은 고딕" charset="0"/>
                          <a:ea typeface="맑은 고딕" charset="0"/>
                        </a:rPr>
                        <a:t>add(</a:t>
                      </a:r>
                      <a:r>
                        <a:rPr lang="en-US" altLang="ko-KR" sz="900" b="0" kern="1200" dirty="0" err="1">
                          <a:solidFill>
                            <a:schemeClr val="bg1">
                              <a:lumMod val="50000"/>
                              <a:lumOff val="0"/>
                            </a:schemeClr>
                          </a:solidFill>
                          <a:latin typeface="맑은 고딕" charset="0"/>
                          <a:ea typeface="맑은 고딕" charset="0"/>
                        </a:rPr>
                        <a:t>stirng,int</a:t>
                      </a:r>
                      <a:r>
                        <a:rPr lang="en-US" altLang="ko-KR" sz="900" b="0" kern="1200" dirty="0">
                          <a:solidFill>
                            <a:schemeClr val="bg1">
                              <a:lumMod val="50000"/>
                              <a:lumOff val="0"/>
                            </a:schemeClr>
                          </a:solidFill>
                          <a:latin typeface="맑은 고딕" charset="0"/>
                          <a:ea typeface="맑은 고딕" charset="0"/>
                        </a:rPr>
                        <a:t>[],</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remove()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Sale(</a:t>
                      </a:r>
                      <a:r>
                        <a:rPr lang="en-US" altLang="ko-KR" sz="900" b="0" kern="1200" dirty="0" err="1">
                          <a:solidFill>
                            <a:schemeClr val="bg1">
                              <a:lumMod val="50000"/>
                              <a:lumOff val="0"/>
                            </a:schemeClr>
                          </a:solidFill>
                          <a:latin typeface="맑은 고딕" charset="0"/>
                          <a:ea typeface="맑은 고딕" charset="0"/>
                        </a:rPr>
                        <a:t>string,int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SetEvent</a:t>
                      </a:r>
                      <a:r>
                        <a:rPr lang="en-US" altLang="ko-KR" sz="900" b="0" kern="1200" dirty="0">
                          <a:solidFill>
                            <a:schemeClr val="bg1">
                              <a:lumMod val="50000"/>
                              <a:lumOff val="0"/>
                            </a:schemeClr>
                          </a:solidFill>
                          <a:latin typeface="맑은 고딕" charset="0"/>
                          <a:ea typeface="맑은 고딕" charset="0"/>
                        </a:rPr>
                        <a:t>(</a:t>
                      </a:r>
                      <a:r>
                        <a:rPr lang="en-US" altLang="ko-KR" sz="900" b="0" kern="1200" dirty="0" err="1">
                          <a:solidFill>
                            <a:schemeClr val="bg1">
                              <a:lumMod val="50000"/>
                              <a:lumOff val="0"/>
                            </a:schemeClr>
                          </a:solidFill>
                          <a:latin typeface="맑은 고딕" charset="0"/>
                          <a:ea typeface="맑은 고딕" charset="0"/>
                        </a:rPr>
                        <a:t>string,int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ShowList();</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4" name="표 3"/>
          <p:cNvGraphicFramePr>
            <a:graphicFrameLocks noGrp="1"/>
          </p:cNvGraphicFramePr>
          <p:nvPr/>
        </p:nvGraphicFramePr>
        <p:xfrm>
          <a:off x="972820" y="1680210"/>
          <a:ext cx="1066165" cy="697230"/>
        </p:xfrm>
        <a:graphic>
          <a:graphicData uri="http://schemas.openxmlformats.org/drawingml/2006/table">
            <a:tbl>
              <a:tblPr firstRow="1" bandRow="1">
                <a:tableStyleId>{C083E6E3-FA7D-4D7B-A595-EF9225AFEA82}</a:tableStyleId>
              </a:tblPr>
              <a:tblGrid>
                <a:gridCol w="1066165">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Cashier</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44704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name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id</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pw</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736967916"/>
              </p:ext>
            </p:extLst>
          </p:nvPr>
        </p:nvGraphicFramePr>
        <p:xfrm>
          <a:off x="2740025" y="1385570"/>
          <a:ext cx="1549400" cy="1144270"/>
        </p:xfrm>
        <a:graphic>
          <a:graphicData uri="http://schemas.openxmlformats.org/drawingml/2006/table">
            <a:tbl>
              <a:tblPr firstRow="1" bandRow="1">
                <a:tableStyleId>{C083E6E3-FA7D-4D7B-A595-EF9225AFEA82}</a:tableStyleId>
              </a:tblPr>
              <a:tblGrid>
                <a:gridCol w="154940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CashierList</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89408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Cashier[] 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a:t>
                      </a:r>
                      <a:r>
                        <a:rPr lang="en-US" altLang="ko-KR" sz="900" b="0" kern="1200" dirty="0" err="1">
                          <a:solidFill>
                            <a:schemeClr val="bg1">
                              <a:lumMod val="50000"/>
                              <a:lumOff val="0"/>
                            </a:schemeClr>
                          </a:solidFill>
                          <a:latin typeface="맑은 고딕" charset="0"/>
                          <a:ea typeface="맑은 고딕" charset="0"/>
                        </a:rPr>
                        <a:t>stirng,string,string</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remove()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showList()</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585358979"/>
              </p:ext>
            </p:extLst>
          </p:nvPr>
        </p:nvGraphicFramePr>
        <p:xfrm>
          <a:off x="5618480" y="1617345"/>
          <a:ext cx="2494280" cy="3531870"/>
        </p:xfrm>
        <a:graphic>
          <a:graphicData uri="http://schemas.openxmlformats.org/drawingml/2006/table">
            <a:tbl>
              <a:tblPr firstRow="1" bandRow="1">
                <a:tableStyleId>{C083E6E3-FA7D-4D7B-A595-EF9225AFEA82}</a:tableStyleId>
              </a:tblPr>
              <a:tblGrid>
                <a:gridCol w="249428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PosSystem</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328168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adName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adPw</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mode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ChashierList cashier</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GoodsList goods</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RegisterList register</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CustomerList customer</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pos_money</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loadDataBase()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saveDataBase()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login()</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enterGoods()</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setEnterGoodsEvent()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rentEnterGoods() </a:t>
                      </a: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Cancle</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payCredit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returnGoods</a:t>
                      </a:r>
                      <a:r>
                        <a:rPr lang="en-US" altLang="ko-KR" sz="900" b="0" kern="1200" dirty="0">
                          <a:solidFill>
                            <a:schemeClr val="bg1">
                              <a:lumMod val="50000"/>
                              <a:lumOff val="0"/>
                            </a:schemeClr>
                          </a:solidFill>
                          <a:latin typeface="맑은 고딕" charset="0"/>
                          <a:ea typeface="맑은 고딕" charset="0"/>
                        </a:rPr>
                        <a:t>()</a:t>
                      </a:r>
                      <a:r>
                        <a:rPr lang="ko-KR" altLang="en-US" sz="900" b="0" kern="1200" dirty="0">
                          <a:solidFill>
                            <a:schemeClr val="bg1">
                              <a:lumMod val="50000"/>
                              <a:lumOff val="0"/>
                            </a:schemeClr>
                          </a:solidFill>
                          <a:latin typeface="맑은 고딕" charset="0"/>
                          <a:ea typeface="맑은 고딕" charset="0"/>
                        </a:rPr>
                        <a:t> </a:t>
                      </a:r>
                      <a:endParaRPr lang="en-US" altLang="ko-KR"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refundCredit</a:t>
                      </a:r>
                      <a:r>
                        <a:rPr lang="en-US" altLang="ko-KR" sz="900" b="0" kern="1200" dirty="0">
                          <a:solidFill>
                            <a:schemeClr val="bg1">
                              <a:lumMod val="50000"/>
                              <a:lumOff val="0"/>
                            </a:schemeClr>
                          </a:solidFill>
                          <a:latin typeface="맑은 고딕" charset="0"/>
                          <a:ea typeface="맑은 고딕" charset="0"/>
                        </a:rPr>
                        <a:t>(string)</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Cancle</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run()</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6877"/>
                      </a:schemeClr>
                    </a:solidFill>
                  </a:tcPr>
                </a:tc>
                <a:extLst>
                  <a:ext uri="{0D108BD9-81ED-4DB2-BD59-A6C34878D82A}">
                    <a16:rowId xmlns:a16="http://schemas.microsoft.com/office/drawing/2014/main" val="10001"/>
                  </a:ext>
                </a:extLst>
              </a:tr>
            </a:tbl>
          </a:graphicData>
        </a:graphic>
      </p:graphicFrame>
      <p:graphicFrame>
        <p:nvGraphicFramePr>
          <p:cNvPr id="7" name="표 6"/>
          <p:cNvGraphicFramePr>
            <a:graphicFrameLocks noGrp="1"/>
          </p:cNvGraphicFramePr>
          <p:nvPr/>
        </p:nvGraphicFramePr>
        <p:xfrm>
          <a:off x="10605770" y="1573530"/>
          <a:ext cx="1351280" cy="548640"/>
        </p:xfrm>
        <a:graphic>
          <a:graphicData uri="http://schemas.openxmlformats.org/drawingml/2006/table">
            <a:tbl>
              <a:tblPr firstRow="1" bandRow="1">
                <a:tableStyleId>{C083E6E3-FA7D-4D7B-A595-EF9225AFEA82}</a:tableStyleId>
              </a:tblPr>
              <a:tblGrid>
                <a:gridCol w="135128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accent3"/>
                          </a:solidFill>
                          <a:latin typeface="맑은 고딕" charset="0"/>
                          <a:ea typeface="맑은 고딕" charset="0"/>
                        </a:rPr>
                        <a:t>Register</a:t>
                      </a:r>
                      <a:endParaRPr lang="ko-KR" altLang="en-US" sz="9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29845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accent3"/>
                          </a:solidFill>
                          <a:latin typeface="맑은 고딕" charset="0"/>
                          <a:ea typeface="맑은 고딕" charset="0"/>
                        </a:rPr>
                        <a:t>string id</a:t>
                      </a:r>
                      <a:endParaRPr lang="ko-KR" altLang="en-US" sz="9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accent3"/>
                          </a:solidFill>
                          <a:latin typeface="맑은 고딕" charset="0"/>
                          <a:ea typeface="맑은 고딕" charset="0"/>
                        </a:rPr>
                        <a:t>Int num</a:t>
                      </a:r>
                      <a:endParaRPr lang="ko-KR" altLang="en-US" sz="900" b="0" kern="1200" dirty="0">
                        <a:solidFill>
                          <a:schemeClr val="accent3"/>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3147303485"/>
              </p:ext>
            </p:extLst>
          </p:nvPr>
        </p:nvGraphicFramePr>
        <p:xfrm>
          <a:off x="8314690" y="1431925"/>
          <a:ext cx="1524000" cy="845820"/>
        </p:xfrm>
        <a:graphic>
          <a:graphicData uri="http://schemas.openxmlformats.org/drawingml/2006/table">
            <a:tbl>
              <a:tblPr firstRow="1" bandRow="1">
                <a:tableStyleId>{C083E6E3-FA7D-4D7B-A595-EF9225AFEA82}</a:tableStyleId>
              </a:tblPr>
              <a:tblGrid>
                <a:gridCol w="152400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RegisterList</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59563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Register[] 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EnterReg</a:t>
                      </a:r>
                      <a:r>
                        <a:rPr lang="en-US" altLang="ko-KR" sz="900" b="0" kern="1200" dirty="0">
                          <a:solidFill>
                            <a:schemeClr val="bg1">
                              <a:lumMod val="50000"/>
                              <a:lumOff val="0"/>
                            </a:schemeClr>
                          </a:solidFill>
                          <a:latin typeface="맑은 고딕" charset="0"/>
                          <a:ea typeface="맑은 고딕" charset="0"/>
                        </a:rPr>
                        <a:t>(</a:t>
                      </a:r>
                      <a:r>
                        <a:rPr lang="en-US" altLang="ko-KR" sz="900" b="0" kern="1200" dirty="0" err="1">
                          <a:solidFill>
                            <a:schemeClr val="bg1">
                              <a:lumMod val="50000"/>
                              <a:lumOff val="0"/>
                            </a:schemeClr>
                          </a:solidFill>
                          <a:latin typeface="맑은 고딕" charset="0"/>
                          <a:ea typeface="맑은 고딕" charset="0"/>
                        </a:rPr>
                        <a:t>string,int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RemoveList</a:t>
                      </a:r>
                      <a:r>
                        <a:rPr lang="en-US" altLang="ko-KR" sz="900" b="0" kern="1200" dirty="0">
                          <a:solidFill>
                            <a:schemeClr val="bg1">
                              <a:lumMod val="50000"/>
                              <a:lumOff val="0"/>
                            </a:schemeClr>
                          </a:solidFill>
                          <a:latin typeface="맑은 고딕" charset="0"/>
                          <a:ea typeface="맑은 고딕" charset="0"/>
                        </a:rPr>
                        <a:t>(string)</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6877"/>
                      </a:schemeClr>
                    </a:solidFill>
                  </a:tcPr>
                </a:tc>
                <a:extLst>
                  <a:ext uri="{0D108BD9-81ED-4DB2-BD59-A6C34878D82A}">
                    <a16:rowId xmlns:a16="http://schemas.microsoft.com/office/drawing/2014/main" val="10001"/>
                  </a:ext>
                </a:extLst>
              </a:tr>
            </a:tbl>
          </a:graphicData>
        </a:graphic>
      </p:graphicFrame>
      <p:cxnSp>
        <p:nvCxnSpPr>
          <p:cNvPr id="11" name="도형 10"/>
          <p:cNvCxnSpPr/>
          <p:nvPr/>
        </p:nvCxnSpPr>
        <p:spPr>
          <a:xfrm>
            <a:off x="1505585" y="4540885"/>
            <a:ext cx="1905" cy="1905"/>
          </a:xfrm>
          <a:prstGeom prst="line">
            <a:avLst/>
          </a:prstGeom>
          <a:ln w="6350" cap="flat" cmpd="sng">
            <a:prstDash/>
          </a:ln>
        </p:spPr>
        <p:style>
          <a:lnRef idx="1">
            <a:schemeClr val="accent1"/>
          </a:lnRef>
          <a:fillRef idx="0">
            <a:schemeClr val="accent1"/>
          </a:fillRef>
          <a:effectRef idx="0">
            <a:schemeClr val="accent1"/>
          </a:effectRef>
          <a:fontRef idx="minor">
            <a:schemeClr val="tx1"/>
          </a:fontRef>
        </p:style>
      </p:cxnSp>
      <p:cxnSp>
        <p:nvCxnSpPr>
          <p:cNvPr id="12" name="도형 11"/>
          <p:cNvCxnSpPr>
            <a:stCxn id="7" idx="1"/>
            <a:endCxn id="8" idx="3"/>
          </p:cNvCxnSpPr>
          <p:nvPr/>
        </p:nvCxnSpPr>
        <p:spPr>
          <a:xfrm flipH="1">
            <a:off x="9838690" y="1847850"/>
            <a:ext cx="767715" cy="762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3" name="도형 12"/>
          <p:cNvCxnSpPr>
            <a:stCxn id="2" idx="3"/>
            <a:endCxn id="3" idx="1"/>
          </p:cNvCxnSpPr>
          <p:nvPr/>
        </p:nvCxnSpPr>
        <p:spPr>
          <a:xfrm flipV="1">
            <a:off x="2099310" y="3811270"/>
            <a:ext cx="819150" cy="254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4" name="도형 13"/>
          <p:cNvCxnSpPr/>
          <p:nvPr/>
        </p:nvCxnSpPr>
        <p:spPr>
          <a:xfrm flipH="1">
            <a:off x="2038985" y="2090419"/>
            <a:ext cx="702945" cy="444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5" name="도형 14"/>
          <p:cNvCxnSpPr/>
          <p:nvPr/>
        </p:nvCxnSpPr>
        <p:spPr>
          <a:xfrm flipV="1">
            <a:off x="8112760" y="1854835"/>
            <a:ext cx="202565" cy="152908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6" name="도형 15"/>
          <p:cNvCxnSpPr>
            <a:stCxn id="29" idx="3"/>
            <a:endCxn id="45" idx="1"/>
          </p:cNvCxnSpPr>
          <p:nvPr/>
        </p:nvCxnSpPr>
        <p:spPr>
          <a:xfrm flipV="1">
            <a:off x="2978785" y="5801995"/>
            <a:ext cx="952500" cy="698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19" name="텍스트 상자 18"/>
          <p:cNvSpPr txBox="1">
            <a:spLocks/>
          </p:cNvSpPr>
          <p:nvPr/>
        </p:nvSpPr>
        <p:spPr>
          <a:xfrm>
            <a:off x="9700260" y="1562100"/>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Recorde of List</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0.. *  </a:t>
            </a:r>
            <a:endParaRPr lang="ko-KR" altLang="en-US" sz="900" b="0" cap="none" dirty="0">
              <a:solidFill>
                <a:schemeClr val="tx1">
                  <a:lumMod val="95000"/>
                  <a:lumOff val="5000"/>
                </a:schemeClr>
              </a:solidFill>
              <a:latin typeface="맑은 고딕" charset="0"/>
              <a:ea typeface="맑은 고딕" charset="0"/>
            </a:endParaRPr>
          </a:p>
        </p:txBody>
      </p:sp>
      <p:sp>
        <p:nvSpPr>
          <p:cNvPr id="22" name="텍스트 상자 21"/>
          <p:cNvSpPr txBox="1">
            <a:spLocks/>
          </p:cNvSpPr>
          <p:nvPr/>
        </p:nvSpPr>
        <p:spPr>
          <a:xfrm>
            <a:off x="1976119" y="3625215"/>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Recorde of List</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0.. *         1</a:t>
            </a:r>
            <a:endParaRPr lang="ko-KR" altLang="en-US" sz="900" b="0" cap="none" dirty="0">
              <a:solidFill>
                <a:schemeClr val="tx1">
                  <a:lumMod val="95000"/>
                  <a:lumOff val="5000"/>
                </a:schemeClr>
              </a:solidFill>
              <a:latin typeface="맑은 고딕" charset="0"/>
              <a:ea typeface="맑은 고딕" charset="0"/>
            </a:endParaRPr>
          </a:p>
        </p:txBody>
      </p:sp>
      <p:sp>
        <p:nvSpPr>
          <p:cNvPr id="23" name="텍스트 상자 22"/>
          <p:cNvSpPr txBox="1">
            <a:spLocks/>
          </p:cNvSpPr>
          <p:nvPr/>
        </p:nvSpPr>
        <p:spPr>
          <a:xfrm>
            <a:off x="1864359" y="1823720"/>
            <a:ext cx="1093470" cy="50990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Recorde of List</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0.. *         1</a:t>
            </a:r>
            <a:endParaRPr lang="ko-KR" altLang="en-US" sz="900" b="0" cap="none" dirty="0">
              <a:solidFill>
                <a:schemeClr val="tx1">
                  <a:lumMod val="95000"/>
                  <a:lumOff val="5000"/>
                </a:schemeClr>
              </a:solidFill>
              <a:latin typeface="맑은 고딕" charset="0"/>
              <a:ea typeface="맑은 고딕" charset="0"/>
            </a:endParaRPr>
          </a:p>
        </p:txBody>
      </p:sp>
      <p:sp>
        <p:nvSpPr>
          <p:cNvPr id="26" name="텍스트 상자 25"/>
          <p:cNvSpPr txBox="1">
            <a:spLocks/>
          </p:cNvSpPr>
          <p:nvPr/>
        </p:nvSpPr>
        <p:spPr>
          <a:xfrm rot="2700000">
            <a:off x="4251960" y="2135505"/>
            <a:ext cx="1092835"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sp>
        <p:nvSpPr>
          <p:cNvPr id="28" name="텍스트 상자 27"/>
          <p:cNvSpPr txBox="1">
            <a:spLocks/>
          </p:cNvSpPr>
          <p:nvPr/>
        </p:nvSpPr>
        <p:spPr>
          <a:xfrm rot="16740000">
            <a:off x="7646670" y="2400300"/>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cxnSp>
        <p:nvCxnSpPr>
          <p:cNvPr id="32" name="도형 31"/>
          <p:cNvCxnSpPr/>
          <p:nvPr/>
        </p:nvCxnSpPr>
        <p:spPr>
          <a:xfrm>
            <a:off x="4289425" y="1918335"/>
            <a:ext cx="1329690" cy="129159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graphicFrame>
        <p:nvGraphicFramePr>
          <p:cNvPr id="35" name="표 34"/>
          <p:cNvGraphicFramePr>
            <a:graphicFrameLocks noGrp="1"/>
          </p:cNvGraphicFramePr>
          <p:nvPr>
            <p:extLst>
              <p:ext uri="{D42A27DB-BD31-4B8C-83A1-F6EECF244321}">
                <p14:modId xmlns:p14="http://schemas.microsoft.com/office/powerpoint/2010/main" val="3554947288"/>
              </p:ext>
            </p:extLst>
          </p:nvPr>
        </p:nvGraphicFramePr>
        <p:xfrm>
          <a:off x="8376920" y="4467860"/>
          <a:ext cx="1407160" cy="1873250"/>
        </p:xfrm>
        <a:graphic>
          <a:graphicData uri="http://schemas.openxmlformats.org/drawingml/2006/table">
            <a:tbl>
              <a:tblPr firstRow="1" bandRow="1">
                <a:tableStyleId>{C083E6E3-FA7D-4D7B-A595-EF9225AFEA82}</a:tableStyleId>
              </a:tblPr>
              <a:tblGrid>
                <a:gridCol w="1407160">
                  <a:extLst>
                    <a:ext uri="{9D8B030D-6E8A-4147-A177-3AD203B41FA5}">
                      <a16:colId xmlns:a16="http://schemas.microsoft.com/office/drawing/2014/main" val="20000"/>
                    </a:ext>
                  </a:extLst>
                </a:gridCol>
              </a:tblGrid>
              <a:tr h="23241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Customer</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64084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state </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name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phone_num</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gross_price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change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 price;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recevied_money</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payment_type;</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String kind_of_card;</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Period day</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RegiserList</a:t>
                      </a:r>
                      <a:r>
                        <a:rPr lang="en-US" altLang="ko-KR" sz="900" b="0" kern="1200" dirty="0">
                          <a:solidFill>
                            <a:schemeClr val="bg1">
                              <a:lumMod val="50000"/>
                              <a:lumOff val="0"/>
                            </a:schemeClr>
                          </a:solidFill>
                          <a:latin typeface="맑은 고딕" charset="0"/>
                          <a:ea typeface="맑은 고딕" charset="0"/>
                        </a:rPr>
                        <a:t> goods;</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1181407784"/>
              </p:ext>
            </p:extLst>
          </p:nvPr>
        </p:nvGraphicFramePr>
        <p:xfrm>
          <a:off x="10251440" y="2489835"/>
          <a:ext cx="1640840" cy="1723390"/>
        </p:xfrm>
        <a:graphic>
          <a:graphicData uri="http://schemas.openxmlformats.org/drawingml/2006/table">
            <a:tbl>
              <a:tblPr firstRow="1" bandRow="1">
                <a:tableStyleId>{C083E6E3-FA7D-4D7B-A595-EF9225AFEA82}</a:tableStyleId>
              </a:tblPr>
              <a:tblGrid>
                <a:gridCol w="1640840">
                  <a:extLst>
                    <a:ext uri="{9D8B030D-6E8A-4147-A177-3AD203B41FA5}">
                      <a16:colId xmlns:a16="http://schemas.microsoft.com/office/drawing/2014/main" val="20000"/>
                    </a:ext>
                  </a:extLst>
                </a:gridCol>
              </a:tblGrid>
              <a:tr h="23241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CustomerList</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490980">
                <a:tc>
                  <a:txBody>
                    <a:bodyPr/>
                    <a:lstStyle/>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Customer[] 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add(Customer)</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remove(String)</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a:t>
                      </a:r>
                      <a:r>
                        <a:rPr lang="en-US" altLang="ko-KR" sz="900" b="0" kern="1200" dirty="0" err="1">
                          <a:solidFill>
                            <a:schemeClr val="bg1">
                              <a:lumMod val="50000"/>
                              <a:lumOff val="0"/>
                            </a:schemeClr>
                          </a:solidFill>
                          <a:latin typeface="맑은 고딕" charset="0"/>
                          <a:ea typeface="맑은 고딕" charset="0"/>
                        </a:rPr>
                        <a:t>getCustromer</a:t>
                      </a:r>
                      <a:r>
                        <a:rPr lang="en-US" altLang="ko-KR" sz="900" b="0" kern="1200" dirty="0">
                          <a:solidFill>
                            <a:schemeClr val="bg1">
                              <a:lumMod val="50000"/>
                              <a:lumOff val="0"/>
                            </a:schemeClr>
                          </a:solidFill>
                          <a:latin typeface="맑은 고딕" charset="0"/>
                          <a:ea typeface="맑은 고딕" charset="0"/>
                        </a:rPr>
                        <a:t>(string );</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showCustom</a:t>
                      </a:r>
                      <a:r>
                        <a:rPr lang="en-US" altLang="ko-KR" sz="900" b="0" kern="1200" dirty="0">
                          <a:solidFill>
                            <a:schemeClr val="bg1">
                              <a:lumMod val="50000"/>
                              <a:lumOff val="0"/>
                            </a:schemeClr>
                          </a:solidFill>
                          <a:latin typeface="맑은 고딕" charset="0"/>
                          <a:ea typeface="맑은 고딕" charset="0"/>
                        </a:rPr>
                        <a:t>(string );</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showRentalList();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showPayedList():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err="1">
                          <a:solidFill>
                            <a:schemeClr val="bg1">
                              <a:lumMod val="50000"/>
                              <a:lumOff val="0"/>
                            </a:schemeClr>
                          </a:solidFill>
                          <a:latin typeface="맑은 고딕" charset="0"/>
                          <a:ea typeface="맑은 고딕" charset="0"/>
                        </a:rPr>
                        <a:t>showRefund</a:t>
                      </a:r>
                      <a:r>
                        <a:rPr lang="en-US" altLang="ko-KR" sz="900" b="0" kern="1200" dirty="0">
                          <a:solidFill>
                            <a:schemeClr val="bg1">
                              <a:lumMod val="50000"/>
                              <a:lumOff val="0"/>
                            </a:schemeClr>
                          </a:solidFill>
                          <a:latin typeface="맑은 고딕" charset="0"/>
                          <a:ea typeface="맑은 고딕" charset="0"/>
                        </a:rPr>
                        <a:t>(string)</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showList()</a:t>
                      </a:r>
                      <a:endParaRPr lang="ko-KR" altLang="en-US" sz="900" b="0" kern="1200" dirty="0">
                        <a:solidFill>
                          <a:schemeClr val="bg1">
                            <a:lumMod val="50000"/>
                            <a:lumOff val="0"/>
                          </a:schemeClr>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PeriodUpdate_Goods(int,int,int)</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3571978692"/>
              </p:ext>
            </p:extLst>
          </p:nvPr>
        </p:nvGraphicFramePr>
        <p:xfrm>
          <a:off x="3930650" y="5154930"/>
          <a:ext cx="2094230" cy="1294130"/>
        </p:xfrm>
        <a:graphic>
          <a:graphicData uri="http://schemas.openxmlformats.org/drawingml/2006/table">
            <a:tbl>
              <a:tblPr firstRow="1" bandRow="1">
                <a:tableStyleId>{C083E6E3-FA7D-4D7B-A595-EF9225AFEA82}</a:tableStyleId>
              </a:tblPr>
              <a:tblGrid>
                <a:gridCol w="2094230">
                  <a:extLst>
                    <a:ext uri="{9D8B030D-6E8A-4147-A177-3AD203B41FA5}">
                      <a16:colId xmlns:a16="http://schemas.microsoft.com/office/drawing/2014/main" val="20000"/>
                    </a:ext>
                  </a:extLst>
                </a:gridCol>
              </a:tblGrid>
              <a:tr h="25019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period</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043940">
                <a:tc>
                  <a:txBody>
                    <a:bodyPr/>
                    <a:lstStyle/>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Day [] list</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add(float ,</a:t>
                      </a:r>
                      <a:r>
                        <a:rPr lang="en-US" altLang="ko-KR" sz="900" b="0" kern="1200" dirty="0" err="1">
                          <a:solidFill>
                            <a:schemeClr val="bg1">
                              <a:lumMod val="50000"/>
                              <a:lumOff val="0"/>
                            </a:schemeClr>
                          </a:solidFill>
                          <a:latin typeface="맑은 고딕" charset="0"/>
                          <a:ea typeface="맑은 고딕" charset="0"/>
                        </a:rPr>
                        <a:t>floatl</a:t>
                      </a:r>
                      <a:r>
                        <a:rPr lang="en-US" altLang="ko-KR" sz="900" b="0" kern="1200" dirty="0">
                          <a:solidFill>
                            <a:schemeClr val="bg1">
                              <a:lumMod val="50000"/>
                              <a:lumOff val="0"/>
                            </a:schemeClr>
                          </a:solidFill>
                          <a:latin typeface="맑은 고딕" charset="0"/>
                          <a:ea typeface="맑은 고딕" charset="0"/>
                        </a:rPr>
                        <a:t>. </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add(float ,</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isInDay(float)</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a:t>
                      </a:r>
                      <a:r>
                        <a:rPr lang="en-US" altLang="ko-KR" sz="900" b="0" kern="1200" dirty="0" err="1">
                          <a:solidFill>
                            <a:schemeClr val="bg1">
                              <a:lumMod val="50000"/>
                              <a:lumOff val="0"/>
                            </a:schemeClr>
                          </a:solidFill>
                          <a:latin typeface="맑은 고딕" charset="0"/>
                          <a:ea typeface="맑은 고딕" charset="0"/>
                        </a:rPr>
                        <a:t>getdiff</a:t>
                      </a:r>
                      <a:r>
                        <a:rPr lang="en-US" altLang="ko-KR" sz="900" b="0" kern="1200" dirty="0">
                          <a:solidFill>
                            <a:schemeClr val="bg1">
                              <a:lumMod val="50000"/>
                              <a:lumOff val="0"/>
                            </a:schemeClr>
                          </a:solidFill>
                          <a:latin typeface="맑은 고딕" charset="0"/>
                          <a:ea typeface="맑은 고딕" charset="0"/>
                        </a:rPr>
                        <a:t>(float ,</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 </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a:t>
                      </a:r>
                      <a:r>
                        <a:rPr lang="en-US" altLang="ko-KR" sz="900" b="0" kern="1200" dirty="0" err="1">
                          <a:solidFill>
                            <a:schemeClr val="bg1">
                              <a:lumMod val="50000"/>
                              <a:lumOff val="0"/>
                            </a:schemeClr>
                          </a:solidFill>
                          <a:latin typeface="맑은 고딕" charset="0"/>
                          <a:ea typeface="맑은 고딕" charset="0"/>
                        </a:rPr>
                        <a:t>getday</a:t>
                      </a:r>
                      <a:r>
                        <a:rPr lang="en-US" altLang="ko-KR" sz="900" b="0" kern="1200" dirty="0">
                          <a:solidFill>
                            <a:schemeClr val="bg1">
                              <a:lumMod val="50000"/>
                              <a:lumOff val="0"/>
                            </a:schemeClr>
                          </a:solidFill>
                          <a:latin typeface="맑은 고딕" charset="0"/>
                          <a:ea typeface="맑은 고딕" charset="0"/>
                        </a:rPr>
                        <a:t>(float);</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delete(float ,float ,</a:t>
                      </a:r>
                      <a:r>
                        <a:rPr lang="en-US" altLang="ko-KR" sz="900" b="0" kern="1200" dirty="0" err="1">
                          <a:solidFill>
                            <a:schemeClr val="bg1">
                              <a:lumMod val="50000"/>
                              <a:lumOff val="0"/>
                            </a:schemeClr>
                          </a:solidFill>
                          <a:latin typeface="맑은 고딕" charset="0"/>
                          <a:ea typeface="맑은 고딕" charset="0"/>
                        </a:rPr>
                        <a:t>int</a:t>
                      </a:r>
                      <a:r>
                        <a:rPr lang="en-US" altLang="ko-KR" sz="900" b="0" kern="1200" dirty="0">
                          <a:solidFill>
                            <a:schemeClr val="bg1">
                              <a:lumMod val="50000"/>
                              <a:lumOff val="0"/>
                            </a:schemeClr>
                          </a:solidFill>
                          <a:latin typeface="맑은 고딕" charset="0"/>
                          <a:ea typeface="맑은 고딕" charset="0"/>
                        </a:rPr>
                        <a:t>)</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9625"/>
                      </a:schemeClr>
                    </a:solidFill>
                  </a:tcPr>
                </a:tc>
                <a:extLst>
                  <a:ext uri="{0D108BD9-81ED-4DB2-BD59-A6C34878D82A}">
                    <a16:rowId xmlns:a16="http://schemas.microsoft.com/office/drawing/2014/main" val="10001"/>
                  </a:ext>
                </a:extLst>
              </a:tr>
            </a:tbl>
          </a:graphicData>
        </a:graphic>
      </p:graphicFrame>
      <p:graphicFrame>
        <p:nvGraphicFramePr>
          <p:cNvPr id="29" name="표 28"/>
          <p:cNvGraphicFramePr>
            <a:graphicFrameLocks noGrp="1"/>
          </p:cNvGraphicFramePr>
          <p:nvPr/>
        </p:nvGraphicFramePr>
        <p:xfrm>
          <a:off x="884555" y="5542915"/>
          <a:ext cx="2094230" cy="530860"/>
        </p:xfrm>
        <a:graphic>
          <a:graphicData uri="http://schemas.openxmlformats.org/drawingml/2006/table">
            <a:tbl>
              <a:tblPr firstRow="1" bandRow="1">
                <a:tableStyleId>{C083E6E3-FA7D-4D7B-A595-EF9225AFEA82}</a:tableStyleId>
              </a:tblPr>
              <a:tblGrid>
                <a:gridCol w="2094230">
                  <a:extLst>
                    <a:ext uri="{9D8B030D-6E8A-4147-A177-3AD203B41FA5}">
                      <a16:colId xmlns:a16="http://schemas.microsoft.com/office/drawing/2014/main" val="20000"/>
                    </a:ext>
                  </a:extLst>
                </a:gridCol>
              </a:tblGrid>
              <a:tr h="232410">
                <a:tc>
                  <a:txBody>
                    <a:bodyPr/>
                    <a:lstStyle/>
                    <a:p>
                      <a:pPr marL="0" indent="0" algn="ctr" defTabSz="5080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Day</a:t>
                      </a:r>
                      <a:endParaRPr lang="ko-KR" altLang="en-US" sz="900" b="0" kern="1200" dirty="0">
                        <a:solidFill>
                          <a:schemeClr val="bg1">
                            <a:lumMod val="50000"/>
                            <a:lumOff val="0"/>
                          </a:schemeClr>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298450">
                <a:tc>
                  <a:txBody>
                    <a:bodyPr/>
                    <a:lstStyle/>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Float day</a:t>
                      </a:r>
                      <a:endParaRPr lang="ko-KR" altLang="en-US" sz="900" b="0" kern="1200" dirty="0">
                        <a:solidFill>
                          <a:schemeClr val="bg1">
                            <a:lumMod val="50000"/>
                            <a:lumOff val="0"/>
                          </a:schemeClr>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900" b="0" kern="1200" dirty="0">
                          <a:solidFill>
                            <a:schemeClr val="bg1">
                              <a:lumMod val="50000"/>
                              <a:lumOff val="0"/>
                            </a:schemeClr>
                          </a:solidFill>
                          <a:latin typeface="맑은 고딕" charset="0"/>
                          <a:ea typeface="맑은 고딕" charset="0"/>
                        </a:rPr>
                        <a:t>Int quan</a:t>
                      </a:r>
                      <a:endParaRPr lang="ko-KR" altLang="en-US" sz="900" b="0" kern="1200" dirty="0">
                        <a:solidFill>
                          <a:schemeClr val="bg1">
                            <a:lumMod val="50000"/>
                            <a:lumOff val="0"/>
                          </a:schemeClr>
                        </a:solidFill>
                        <a:latin typeface="맑은 고딕" charset="0"/>
                        <a:ea typeface="맑은 고딕" charset="0"/>
                      </a:endParaRPr>
                    </a:p>
                  </a:txBody>
                  <a:tcPr marL="0" marR="0" marT="0" marB="0">
                    <a:solidFill>
                      <a:schemeClr val="accent3">
                        <a:alpha val="19625"/>
                      </a:schemeClr>
                    </a:solidFill>
                  </a:tcPr>
                </a:tc>
                <a:extLst>
                  <a:ext uri="{0D108BD9-81ED-4DB2-BD59-A6C34878D82A}">
                    <a16:rowId xmlns:a16="http://schemas.microsoft.com/office/drawing/2014/main" val="10001"/>
                  </a:ext>
                </a:extLst>
              </a:tr>
            </a:tbl>
          </a:graphicData>
        </a:graphic>
      </p:graphicFrame>
      <p:sp>
        <p:nvSpPr>
          <p:cNvPr id="46" name="텍스트 상자 45"/>
          <p:cNvSpPr txBox="1">
            <a:spLocks/>
          </p:cNvSpPr>
          <p:nvPr/>
        </p:nvSpPr>
        <p:spPr>
          <a:xfrm>
            <a:off x="2949575" y="5519420"/>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Recorde of List</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0.. *         1</a:t>
            </a:r>
            <a:endParaRPr lang="ko-KR" altLang="en-US" sz="900" b="0" cap="none" dirty="0">
              <a:solidFill>
                <a:schemeClr val="tx1">
                  <a:lumMod val="95000"/>
                  <a:lumOff val="5000"/>
                </a:schemeClr>
              </a:solidFill>
              <a:latin typeface="맑은 고딕" charset="0"/>
              <a:ea typeface="맑은 고딕" charset="0"/>
            </a:endParaRPr>
          </a:p>
        </p:txBody>
      </p:sp>
      <p:cxnSp>
        <p:nvCxnSpPr>
          <p:cNvPr id="47" name="도형 46"/>
          <p:cNvCxnSpPr>
            <a:stCxn id="3" idx="3"/>
            <a:endCxn id="6" idx="1"/>
          </p:cNvCxnSpPr>
          <p:nvPr/>
        </p:nvCxnSpPr>
        <p:spPr>
          <a:xfrm flipV="1">
            <a:off x="4615815" y="3383280"/>
            <a:ext cx="1002665" cy="42799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48" name="텍스트 상자 47"/>
          <p:cNvSpPr txBox="1">
            <a:spLocks/>
          </p:cNvSpPr>
          <p:nvPr/>
        </p:nvSpPr>
        <p:spPr>
          <a:xfrm rot="19920000">
            <a:off x="4545330" y="3321050"/>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sp>
        <p:nvSpPr>
          <p:cNvPr id="49" name="텍스트 상자 48"/>
          <p:cNvSpPr txBox="1">
            <a:spLocks/>
          </p:cNvSpPr>
          <p:nvPr/>
        </p:nvSpPr>
        <p:spPr>
          <a:xfrm rot="600000">
            <a:off x="1786890" y="4530725"/>
            <a:ext cx="2734945"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cxnSp>
        <p:nvCxnSpPr>
          <p:cNvPr id="50" name="도형 49"/>
          <p:cNvCxnSpPr>
            <a:stCxn id="2" idx="2"/>
            <a:endCxn id="45" idx="0"/>
          </p:cNvCxnSpPr>
          <p:nvPr/>
        </p:nvCxnSpPr>
        <p:spPr>
          <a:xfrm>
            <a:off x="1504315" y="4460875"/>
            <a:ext cx="3474085" cy="69469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51" name="도형 50"/>
          <p:cNvCxnSpPr/>
          <p:nvPr/>
        </p:nvCxnSpPr>
        <p:spPr>
          <a:xfrm flipH="1" flipV="1">
            <a:off x="9076690" y="2277745"/>
            <a:ext cx="4445" cy="219075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52" name="텍스트 상자 51"/>
          <p:cNvSpPr txBox="1">
            <a:spLocks/>
          </p:cNvSpPr>
          <p:nvPr/>
        </p:nvSpPr>
        <p:spPr>
          <a:xfrm rot="16200000">
            <a:off x="8567420" y="3500755"/>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cxnSp>
        <p:nvCxnSpPr>
          <p:cNvPr id="53" name="도형 52"/>
          <p:cNvCxnSpPr>
            <a:stCxn id="45" idx="3"/>
            <a:endCxn id="35" idx="1"/>
          </p:cNvCxnSpPr>
          <p:nvPr/>
        </p:nvCxnSpPr>
        <p:spPr>
          <a:xfrm flipV="1">
            <a:off x="6024880" y="5404485"/>
            <a:ext cx="2352675" cy="39814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54" name="도형 53"/>
          <p:cNvCxnSpPr>
            <a:stCxn id="35" idx="3"/>
            <a:endCxn id="36" idx="2"/>
          </p:cNvCxnSpPr>
          <p:nvPr/>
        </p:nvCxnSpPr>
        <p:spPr>
          <a:xfrm flipV="1">
            <a:off x="9784080" y="4213225"/>
            <a:ext cx="1288415" cy="119189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55" name="텍스트 상자 54"/>
          <p:cNvSpPr txBox="1">
            <a:spLocks/>
          </p:cNvSpPr>
          <p:nvPr/>
        </p:nvSpPr>
        <p:spPr>
          <a:xfrm rot="18900000">
            <a:off x="9828530" y="4608830"/>
            <a:ext cx="1093470"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Recorde of List</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0.. *         1</a:t>
            </a:r>
            <a:endParaRPr lang="ko-KR" altLang="en-US" sz="900" b="0" cap="none" dirty="0">
              <a:solidFill>
                <a:schemeClr val="tx1">
                  <a:lumMod val="95000"/>
                  <a:lumOff val="5000"/>
                </a:schemeClr>
              </a:solidFill>
              <a:latin typeface="맑은 고딕" charset="0"/>
              <a:ea typeface="맑은 고딕" charset="0"/>
            </a:endParaRPr>
          </a:p>
        </p:txBody>
      </p:sp>
      <p:cxnSp>
        <p:nvCxnSpPr>
          <p:cNvPr id="56" name="도형 55"/>
          <p:cNvCxnSpPr>
            <a:stCxn id="6" idx="3"/>
            <a:endCxn id="36" idx="1"/>
          </p:cNvCxnSpPr>
          <p:nvPr/>
        </p:nvCxnSpPr>
        <p:spPr>
          <a:xfrm flipV="1">
            <a:off x="8112760" y="3351530"/>
            <a:ext cx="2139315" cy="3238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57" name="텍스트 상자 56"/>
          <p:cNvSpPr txBox="1">
            <a:spLocks/>
          </p:cNvSpPr>
          <p:nvPr/>
        </p:nvSpPr>
        <p:spPr>
          <a:xfrm>
            <a:off x="8169910" y="3118485"/>
            <a:ext cx="2657475" cy="50863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Contained in</a:t>
            </a: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900" b="0" cap="none" dirty="0">
              <a:solidFill>
                <a:schemeClr val="tx1">
                  <a:lumMod val="95000"/>
                  <a:lumOff val="5000"/>
                </a:schemeClr>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900" b="0" cap="none" dirty="0">
                <a:solidFill>
                  <a:schemeClr val="tx1">
                    <a:lumMod val="95000"/>
                    <a:lumOff val="5000"/>
                  </a:schemeClr>
                </a:solidFill>
                <a:latin typeface="맑은 고딕" charset="0"/>
                <a:ea typeface="맑은 고딕" charset="0"/>
              </a:rPr>
              <a:t>   1                                          1</a:t>
            </a:r>
            <a:endParaRPr lang="ko-KR" altLang="en-US" sz="900" b="0" cap="none" dirty="0">
              <a:solidFill>
                <a:schemeClr val="tx1">
                  <a:lumMod val="95000"/>
                  <a:lumOff val="5000"/>
                </a:schemeClr>
              </a:solidFill>
              <a:latin typeface="맑은 고딕" charset="0"/>
              <a:ea typeface="맑은 고딕"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5. OPERATION CONTRACT</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개정이력</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extLst>
              <p:ext uri="{D42A27DB-BD31-4B8C-83A1-F6EECF244321}">
                <p14:modId xmlns:p14="http://schemas.microsoft.com/office/powerpoint/2010/main" val="3346072460"/>
              </p:ext>
            </p:extLst>
          </p:nvPr>
        </p:nvGraphicFramePr>
        <p:xfrm>
          <a:off x="1093861" y="1807015"/>
          <a:ext cx="9403715" cy="3082290"/>
        </p:xfrm>
        <a:graphic>
          <a:graphicData uri="http://schemas.openxmlformats.org/drawingml/2006/table">
            <a:tbl>
              <a:tblPr firstRow="1" bandRow="1">
                <a:tableStyleId>{5C22544A-7EE6-4342-B048-85BDC9FD1C3A}</a:tableStyleId>
              </a:tblPr>
              <a:tblGrid>
                <a:gridCol w="1040765">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3852545">
                  <a:extLst>
                    <a:ext uri="{9D8B030D-6E8A-4147-A177-3AD203B41FA5}">
                      <a16:colId xmlns:a16="http://schemas.microsoft.com/office/drawing/2014/main" val="20002"/>
                    </a:ext>
                  </a:extLst>
                </a:gridCol>
                <a:gridCol w="2590165">
                  <a:extLst>
                    <a:ext uri="{9D8B030D-6E8A-4147-A177-3AD203B41FA5}">
                      <a16:colId xmlns:a16="http://schemas.microsoft.com/office/drawing/2014/main" val="20003"/>
                    </a:ext>
                  </a:extLst>
                </a:gridCol>
              </a:tblGrid>
              <a:tr h="613410">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버전</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일자</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설명</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비고</a:t>
                      </a:r>
                      <a:endParaRPr lang="ko-KR" altLang="en-US" sz="2400" b="1" kern="1200" dirty="0">
                        <a:solidFill>
                          <a:schemeClr val="tx1"/>
                        </a:solidFill>
                        <a:latin typeface="맑은 고딕" charset="0"/>
                        <a:ea typeface="맑은 고딕" charset="0"/>
                      </a:endParaRPr>
                    </a:p>
                  </a:txBody>
                  <a:tcPr/>
                </a:tc>
                <a:extLst>
                  <a:ext uri="{0D108BD9-81ED-4DB2-BD59-A6C34878D82A}">
                    <a16:rowId xmlns:a16="http://schemas.microsoft.com/office/drawing/2014/main" val="10000"/>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1.10</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2017.04.07</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초기 분석</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1"/>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1.11</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2017.04.19</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분석 보완 및 설계</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1.01내용 일부변경</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2"/>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1.20</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2017.05.24</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개발</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소스코드 추가</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3"/>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1.21</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2017.05.28</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디버깅</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일부내용 변경</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7933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Inter action diagram</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5" name="텍스트 개체 틀 4"/>
          <p:cNvSpPr>
            <a:spLocks noGrp="1"/>
          </p:cNvSpPr>
          <p:nvPr>
            <p:ph type="body" idx="1"/>
          </p:nvPr>
        </p:nvSpPr>
        <p:spPr>
          <a:xfrm>
            <a:off x="838200" y="1266190"/>
            <a:ext cx="10516235" cy="4911725"/>
          </a:xfrm>
        </p:spPr>
        <p:txBody>
          <a:bodyPr/>
          <a:lstStyle/>
          <a:p>
            <a:pPr marL="0" indent="0">
              <a:buNone/>
            </a:pPr>
            <a:r>
              <a:rPr lang="en-US" altLang="ko-KR" dirty="0"/>
              <a:t> </a:t>
            </a:r>
            <a:endParaRPr lang="ko-KR" altLang="en-US" dirty="0"/>
          </a:p>
        </p:txBody>
      </p:sp>
      <p:pic>
        <p:nvPicPr>
          <p:cNvPr id="4" name="그림 3" descr="스크린샷이(가) 표시된 사진&#10;&#10;매우 높은 신뢰도로 생성된 설명">
            <a:extLst>
              <a:ext uri="{FF2B5EF4-FFF2-40B4-BE49-F238E27FC236}">
                <a16:creationId xmlns:a16="http://schemas.microsoft.com/office/drawing/2014/main" id="{952B56A1-7DCB-44E8-AC55-3A60B0621E90}"/>
              </a:ext>
            </a:extLst>
          </p:cNvPr>
          <p:cNvPicPr>
            <a:picLocks noChangeAspect="1"/>
          </p:cNvPicPr>
          <p:nvPr/>
        </p:nvPicPr>
        <p:blipFill>
          <a:blip r:embed="rId2"/>
          <a:stretch>
            <a:fillRect/>
          </a:stretch>
        </p:blipFill>
        <p:spPr>
          <a:xfrm>
            <a:off x="3048000" y="1669414"/>
            <a:ext cx="5249694" cy="48763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38200" y="351229"/>
            <a:ext cx="9304605" cy="717916"/>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Inter action diagram-</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5" name="텍스트 개체 틀 4"/>
          <p:cNvSpPr>
            <a:spLocks noGrp="1"/>
          </p:cNvSpPr>
          <p:nvPr>
            <p:ph type="body" idx="1"/>
          </p:nvPr>
        </p:nvSpPr>
        <p:spPr>
          <a:xfrm>
            <a:off x="838200" y="1266190"/>
            <a:ext cx="10516235" cy="4911725"/>
          </a:xfrm>
        </p:spPr>
        <p:txBody>
          <a:bodyPr/>
          <a:lstStyle/>
          <a:p>
            <a:pPr marL="0" indent="0">
              <a:buNone/>
            </a:pPr>
            <a:r>
              <a:rPr lang="en-US" altLang="ko-KR" dirty="0"/>
              <a:t> </a:t>
            </a:r>
            <a:endParaRPr lang="ko-KR" altLang="en-US" dirty="0"/>
          </a:p>
        </p:txBody>
      </p:sp>
      <p:pic>
        <p:nvPicPr>
          <p:cNvPr id="4" name="그림 3" descr="스크린샷이(가) 표시된 사진&#10;&#10;매우 높은 신뢰도로 생성된 설명">
            <a:extLst>
              <a:ext uri="{FF2B5EF4-FFF2-40B4-BE49-F238E27FC236}">
                <a16:creationId xmlns:a16="http://schemas.microsoft.com/office/drawing/2014/main" id="{C7E0F4DD-74A1-4A77-8C1C-A05FFB08604C}"/>
              </a:ext>
            </a:extLst>
          </p:cNvPr>
          <p:cNvPicPr>
            <a:picLocks noChangeAspect="1"/>
          </p:cNvPicPr>
          <p:nvPr/>
        </p:nvPicPr>
        <p:blipFill>
          <a:blip r:embed="rId2"/>
          <a:stretch>
            <a:fillRect/>
          </a:stretch>
        </p:blipFill>
        <p:spPr>
          <a:xfrm>
            <a:off x="1052512" y="1355590"/>
            <a:ext cx="10086975" cy="4438650"/>
          </a:xfrm>
          <a:prstGeom prst="rect">
            <a:avLst/>
          </a:prstGeom>
        </p:spPr>
      </p:pic>
    </p:spTree>
    <p:extLst>
      <p:ext uri="{BB962C8B-B14F-4D97-AF65-F5344CB8AC3E}">
        <p14:creationId xmlns:p14="http://schemas.microsoft.com/office/powerpoint/2010/main" val="3516308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38200" y="351229"/>
            <a:ext cx="9304605" cy="717916"/>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Inter action diagram-</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5" name="텍스트 개체 틀 4"/>
          <p:cNvSpPr>
            <a:spLocks noGrp="1"/>
          </p:cNvSpPr>
          <p:nvPr>
            <p:ph type="body" idx="1"/>
          </p:nvPr>
        </p:nvSpPr>
        <p:spPr>
          <a:xfrm>
            <a:off x="838200" y="1266190"/>
            <a:ext cx="10516235" cy="4911725"/>
          </a:xfrm>
        </p:spPr>
        <p:txBody>
          <a:bodyPr/>
          <a:lstStyle/>
          <a:p>
            <a:pPr marL="0" indent="0">
              <a:buNone/>
            </a:pPr>
            <a:r>
              <a:rPr lang="en-US" altLang="ko-KR" dirty="0"/>
              <a:t> </a:t>
            </a:r>
            <a:endParaRPr lang="ko-KR" altLang="en-US" dirty="0"/>
          </a:p>
        </p:txBody>
      </p:sp>
      <p:pic>
        <p:nvPicPr>
          <p:cNvPr id="4" name="그림 3" descr="스크린샷이(가) 표시된 사진&#10;&#10;매우 높은 신뢰도로 생성된 설명">
            <a:extLst>
              <a:ext uri="{FF2B5EF4-FFF2-40B4-BE49-F238E27FC236}">
                <a16:creationId xmlns:a16="http://schemas.microsoft.com/office/drawing/2014/main" id="{2E1206FD-44A3-4142-91BA-22C6570A53F7}"/>
              </a:ext>
            </a:extLst>
          </p:cNvPr>
          <p:cNvPicPr>
            <a:picLocks noChangeAspect="1"/>
          </p:cNvPicPr>
          <p:nvPr/>
        </p:nvPicPr>
        <p:blipFill>
          <a:blip r:embed="rId2"/>
          <a:stretch>
            <a:fillRect/>
          </a:stretch>
        </p:blipFill>
        <p:spPr>
          <a:xfrm>
            <a:off x="1195080" y="1164278"/>
            <a:ext cx="8947725" cy="5344703"/>
          </a:xfrm>
          <a:prstGeom prst="rect">
            <a:avLst/>
          </a:prstGeom>
        </p:spPr>
      </p:pic>
    </p:spTree>
    <p:extLst>
      <p:ext uri="{BB962C8B-B14F-4D97-AF65-F5344CB8AC3E}">
        <p14:creationId xmlns:p14="http://schemas.microsoft.com/office/powerpoint/2010/main" val="3407218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0" y="276225"/>
            <a:ext cx="2833370" cy="1008380"/>
          </a:xfrm>
          <a:prstGeom prst="rect">
            <a:avLst/>
          </a:prstGeom>
        </p:spPr>
        <p:txBody>
          <a:bodyPr vert="horz" wrap="square" lIns="91440" tIns="45720" rIns="91440" bIns="45720" anchor="b">
            <a:normAutofit fontScale="90000"/>
          </a:bodyPr>
          <a:lstStyle/>
          <a:p>
            <a:pPr marL="0" indent="0" algn="ctr"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Class diagram</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pic>
        <p:nvPicPr>
          <p:cNvPr id="4" name="그림 3" descr="C:/Users/user/AppData/Roaming/PolarisOffice/ETemp/28616_22993376/fImage21864285741.jpeg"/>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487045" y="1290320"/>
            <a:ext cx="10963910" cy="542544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ctr">
            <a:normAutofit/>
          </a:bodyPr>
          <a:lstStyle/>
          <a:p>
            <a:pPr marL="0" indent="0" algn="l"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1. 비전</a:t>
            </a:r>
            <a:endParaRPr lang="ko-KR" altLang="en-US" sz="4400" b="0" cap="none" dirty="0">
              <a:solidFill>
                <a:schemeClr val="tx2">
                  <a:lumMod val="75000"/>
                  <a:lumOff val="25000"/>
                </a:schemeClr>
              </a:solid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800" b="0" cap="none" dirty="0">
                <a:solidFill>
                  <a:schemeClr val="tx2">
                    <a:lumMod val="75000"/>
                    <a:lumOff val="25000"/>
                  </a:schemeClr>
                </a:solidFill>
                <a:latin typeface="맑은 고딕" charset="0"/>
                <a:ea typeface="맑은 고딕" charset="0"/>
              </a:rPr>
              <a:t>개정 이력</a:t>
            </a:r>
            <a:endParaRPr lang="ko-KR" altLang="en-US" sz="18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75000"/>
                    <a:lumOff val="25000"/>
                  </a:schemeClr>
                </a:solidFill>
                <a:latin typeface="맑은 고딕" charset="0"/>
                <a:ea typeface="맑은 고딕" charset="0"/>
              </a:rPr>
              <a:t>개요</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우리는 유연성있고 직관적인 스키장비 대여시스템을 개발한다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위치화(Positioning)</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75000"/>
                    <a:lumOff val="25000"/>
                  </a:schemeClr>
                </a:solidFill>
                <a:latin typeface="맑은 고딕" charset="0"/>
                <a:ea typeface="맑은 고딕" charset="0"/>
              </a:rPr>
              <a:t>- 사업적 기회</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현재 대형스키장은 특정 시스템이 점유중이나, 비싼 사용료와 초기비용의 부담으로 소형 스키장에서는 각 매장별 다른 시스템을 이용하고 있어 시장진출의 기회가 있으며 초기부담이 적고 적당한 성능과 유지비를 충족한다면 중소매장의 점유뿐아니라 대형스키매장에서도 일부 수요가 있을 것으로 판단된다.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p:txBody>
      </p:sp>
      <p:graphicFrame>
        <p:nvGraphicFramePr>
          <p:cNvPr id="6" name="표 5"/>
          <p:cNvGraphicFramePr>
            <a:graphicFrameLocks noGrp="1"/>
          </p:cNvGraphicFramePr>
          <p:nvPr/>
        </p:nvGraphicFramePr>
        <p:xfrm>
          <a:off x="1191260" y="1769110"/>
          <a:ext cx="9486900" cy="1473200"/>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385572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6830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버전</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일자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설명</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저자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6830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도입</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2017.04.07</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최초버전, 도입 및  초안</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rowSpan="3">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김우진</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김해빈</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36830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분석 </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2017.04.19</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Uscase 및 기본 분석단계</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tint val="40000"/>
                      </a:schemeClr>
                    </a:solidFill>
                  </a:tcPr>
                </a:tc>
                <a:tc vMerge="1">
                  <a:txBody>
                    <a:bodyPr/>
                    <a:lstStyle/>
                    <a:p>
                      <a:pPr>
                        <a:buFontTx/>
                        <a:buNone/>
                      </a:pPr>
                      <a:endParaRPr lang="ko-KR" altLang="en-US" b="0" kern="1200" dirty="0"/>
                    </a:p>
                  </a:txBody>
                  <a:tcPr/>
                </a:tc>
                <a:extLst>
                  <a:ext uri="{0D108BD9-81ED-4DB2-BD59-A6C34878D82A}">
                    <a16:rowId xmlns:a16="http://schemas.microsoft.com/office/drawing/2014/main" val="10002"/>
                  </a:ext>
                </a:extLst>
              </a:tr>
              <a:tr h="36830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설계 및 개발</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2017.06.01</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설계 및 개발단계</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vMerge="1">
                  <a:txBody>
                    <a:bodyPr/>
                    <a:lstStyle/>
                    <a:p>
                      <a:pPr>
                        <a:buFontTx/>
                        <a:buNone/>
                      </a:pPr>
                      <a:endParaRPr lang="ko-KR" altLang="en-US" b="0" kern="12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051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소스코드-Goods.java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280160"/>
            <a:ext cx="9874250" cy="516636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nSpc>
                <a:spcPct val="50000"/>
              </a:lnSpc>
              <a:spcBef>
                <a:spcPts val="1400"/>
              </a:spcBef>
              <a:buNone/>
            </a:pPr>
            <a:endParaRPr lang="en-US" altLang="ko-KR" sz="1400" b="0" cap="none" spc="2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Goods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salequan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event;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Period 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day = new Period();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isRent</a:t>
            </a:r>
            <a:r>
              <a:rPr lang="en-US" altLang="ko-KR" sz="1400" dirty="0">
                <a:solidFill>
                  <a:schemeClr val="tx2">
                    <a:lumMod val="65000"/>
                    <a:lumOff val="35000"/>
                  </a:schemeClr>
                </a:solidFill>
                <a:latin typeface="맑은 고딕" charset="0"/>
                <a:ea typeface="맑은 고딕" charset="0"/>
              </a:rPr>
              <a:t>(float _day)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a:t>
            </a:r>
            <a:r>
              <a:rPr lang="en-US" altLang="ko-KR" sz="1400" dirty="0" err="1">
                <a:solidFill>
                  <a:schemeClr val="tx2">
                    <a:lumMod val="65000"/>
                    <a:lumOff val="35000"/>
                  </a:schemeClr>
                </a:solidFill>
                <a:latin typeface="맑은 고딕" charset="0"/>
                <a:ea typeface="맑은 고딕" charset="0"/>
              </a:rPr>
              <a:t>day.getDiff</a:t>
            </a:r>
            <a:r>
              <a:rPr lang="en-US" altLang="ko-KR" sz="1400" dirty="0">
                <a:solidFill>
                  <a:schemeClr val="tx2">
                    <a:lumMod val="65000"/>
                    <a:lumOff val="35000"/>
                  </a:schemeClr>
                </a:solidFill>
                <a:latin typeface="맑은 고딕" charset="0"/>
                <a:ea typeface="맑은 고딕" charset="0"/>
              </a:rPr>
              <a:t>(_day,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Goods[] list;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Scanner </a:t>
            </a:r>
            <a:r>
              <a:rPr lang="en-US" altLang="ko-KR" sz="1400" dirty="0" err="1">
                <a:solidFill>
                  <a:schemeClr val="tx2">
                    <a:lumMod val="65000"/>
                    <a:lumOff val="35000"/>
                  </a:schemeClr>
                </a:solidFill>
                <a:latin typeface="맑은 고딕" charset="0"/>
                <a:ea typeface="맑은 고딕" charset="0"/>
              </a:rPr>
              <a:t>scanner</a:t>
            </a:r>
            <a:r>
              <a:rPr lang="en-US" altLang="ko-KR" sz="1400" dirty="0">
                <a:solidFill>
                  <a:schemeClr val="tx2">
                    <a:lumMod val="65000"/>
                    <a:lumOff val="35000"/>
                  </a:schemeClr>
                </a:solidFill>
                <a:latin typeface="맑은 고딕" charset="0"/>
                <a:ea typeface="맑은 고딕" charset="0"/>
              </a:rPr>
              <a:t> = new Scanner(System.in);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 = new Goods[256];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905686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24267" y="25908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가격을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양을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239795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add(String name,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117215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remove(){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삭제할 상품의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j&lt;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 = list[j+1];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if(list[j+2]==null)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list[j+1]=null;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565046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7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public void </a:t>
            </a:r>
            <a:r>
              <a:rPr lang="en-US" altLang="ko-KR" sz="1500" dirty="0" err="1">
                <a:solidFill>
                  <a:schemeClr val="tx2">
                    <a:lumMod val="65000"/>
                    <a:lumOff val="35000"/>
                  </a:schemeClr>
                </a:solidFill>
                <a:latin typeface="맑은 고딕" charset="0"/>
                <a:ea typeface="맑은 고딕" charset="0"/>
              </a:rPr>
              <a:t>showList</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제품 목록</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제품명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가격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할인여부</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&lt;=0) continue;</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].event&gt;0)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 + " / </a:t>
            </a:r>
            <a:r>
              <a:rPr lang="ko-KR" altLang="en-US" sz="1500" dirty="0" err="1">
                <a:solidFill>
                  <a:schemeClr val="tx2">
                    <a:lumMod val="65000"/>
                    <a:lumOff val="35000"/>
                  </a:schemeClr>
                </a:solidFill>
                <a:latin typeface="맑은 고딕" charset="0"/>
                <a:ea typeface="맑은 고딕" charset="0"/>
              </a:rPr>
              <a:t>결제시</a:t>
            </a:r>
            <a:r>
              <a:rPr lang="ko-KR" altLang="en-US" sz="1500" dirty="0">
                <a:solidFill>
                  <a:schemeClr val="tx2">
                    <a:lumMod val="65000"/>
                    <a:lumOff val="35000"/>
                  </a:schemeClr>
                </a:solidFill>
                <a:latin typeface="맑은 고딕" charset="0"/>
                <a:ea typeface="맑은 고딕" charset="0"/>
              </a:rPr>
              <a:t> </a:t>
            </a:r>
            <a:r>
              <a:rPr lang="en-US" altLang="ko-KR" sz="1500" dirty="0">
                <a:solidFill>
                  <a:schemeClr val="tx2">
                    <a:lumMod val="65000"/>
                    <a:lumOff val="35000"/>
                  </a:schemeClr>
                </a:solidFill>
                <a:latin typeface="맑은 고딕" charset="0"/>
                <a:ea typeface="맑은 고딕" charset="0"/>
              </a:rPr>
              <a:t>"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 + "%</a:t>
            </a:r>
            <a:r>
              <a:rPr lang="ko-KR" altLang="en-US" sz="1500" dirty="0">
                <a:solidFill>
                  <a:schemeClr val="tx2">
                    <a:lumMod val="65000"/>
                    <a:lumOff val="35000"/>
                  </a:schemeClr>
                </a:solidFill>
                <a:latin typeface="맑은 고딕" charset="0"/>
                <a:ea typeface="맑은 고딕" charset="0"/>
              </a:rPr>
              <a:t>할인</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4792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10000"/>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sale(String name,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price=0;</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name.equals</a:t>
            </a:r>
            <a:r>
              <a:rPr lang="en-US" altLang="ko-KR" sz="1500" dirty="0">
                <a:solidFill>
                  <a:schemeClr val="tx2">
                    <a:lumMod val="65000"/>
                    <a:lumOff val="35000"/>
                  </a:schemeClr>
                </a:solidFill>
                <a:latin typeface="맑은 고딕" charset="0"/>
                <a:ea typeface="맑은 고딕" charset="0"/>
              </a:rPr>
              <a:t>(name))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].event&gt;0)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price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*(100-list[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].event)/100;</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else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price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 price;</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27081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void </a:t>
            </a:r>
            <a:r>
              <a:rPr lang="en-US" altLang="ko-KR" sz="1500" dirty="0" err="1">
                <a:solidFill>
                  <a:schemeClr val="tx2">
                    <a:lumMod val="65000"/>
                    <a:lumOff val="35000"/>
                  </a:schemeClr>
                </a:solidFill>
                <a:latin typeface="맑은 고딕" charset="0"/>
                <a:ea typeface="맑은 고딕" charset="0"/>
              </a:rPr>
              <a:t>setEvent</a:t>
            </a:r>
            <a:r>
              <a:rPr lang="en-US" altLang="ko-KR" sz="1500" dirty="0">
                <a:solidFill>
                  <a:schemeClr val="tx2">
                    <a:lumMod val="65000"/>
                    <a:lumOff val="35000"/>
                  </a:schemeClr>
                </a:solidFill>
                <a:latin typeface="맑은 고딕" charset="0"/>
                <a:ea typeface="맑은 고딕" charset="0"/>
              </a:rPr>
              <a:t>(String </a:t>
            </a:r>
            <a:r>
              <a:rPr lang="en-US" altLang="ko-KR" sz="1500" dirty="0" err="1">
                <a:solidFill>
                  <a:schemeClr val="tx2">
                    <a:lumMod val="65000"/>
                    <a:lumOff val="35000"/>
                  </a:schemeClr>
                </a:solidFill>
                <a:latin typeface="맑은 고딕" charset="0"/>
                <a:ea typeface="맑은 고딕" charset="0"/>
              </a:rPr>
              <a:t>name,int</a:t>
            </a:r>
            <a:r>
              <a:rPr lang="en-US" altLang="ko-KR" sz="1500" dirty="0">
                <a:solidFill>
                  <a:schemeClr val="tx2">
                    <a:lumMod val="65000"/>
                    <a:lumOff val="35000"/>
                  </a:schemeClr>
                </a:solidFill>
                <a:latin typeface="맑은 고딕" charset="0"/>
                <a:ea typeface="맑은 고딕" charset="0"/>
              </a:rPr>
              <a:t> event){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name.equals</a:t>
            </a:r>
            <a:r>
              <a:rPr lang="en-US" altLang="ko-KR" sz="1500" dirty="0">
                <a:solidFill>
                  <a:schemeClr val="tx2">
                    <a:lumMod val="65000"/>
                    <a:lumOff val="35000"/>
                  </a:schemeClr>
                </a:solidFill>
                <a:latin typeface="맑은 고딕" charset="0"/>
                <a:ea typeface="맑은 고딕" charset="0"/>
              </a:rPr>
              <a:t>(name))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 = event;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4158616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70000" lnSpcReduction="20000"/>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import </a:t>
            </a:r>
            <a:r>
              <a:rPr lang="en-US" altLang="ko-KR" sz="2100" dirty="0" err="1">
                <a:solidFill>
                  <a:schemeClr val="tx2">
                    <a:lumMod val="65000"/>
                    <a:lumOff val="35000"/>
                  </a:schemeClr>
                </a:solidFill>
                <a:latin typeface="맑은 고딕" charset="0"/>
                <a:ea typeface="맑은 고딕" charset="0"/>
              </a:rPr>
              <a:t>java.util.Scanner</a:t>
            </a:r>
            <a:r>
              <a:rPr lang="en-US" altLang="ko-KR" sz="2100" dirty="0">
                <a:solidFill>
                  <a:schemeClr val="tx2">
                    <a:lumMod val="65000"/>
                    <a:lumOff val="35000"/>
                  </a:schemeClr>
                </a:solidFill>
                <a:latin typeface="맑은 고딕" charset="0"/>
                <a:ea typeface="맑은 고딕" charset="0"/>
              </a:rPr>
              <a:t>;</a:t>
            </a:r>
          </a:p>
          <a:p>
            <a:pPr marL="0" indent="0" defTabSz="450000">
              <a:spcBef>
                <a:spcPts val="1400"/>
              </a:spcBef>
              <a:buNone/>
            </a:pPr>
            <a:endParaRPr lang="ko-KR" altLang="en-US" sz="2100" dirty="0">
              <a:solidFill>
                <a:schemeClr val="tx2">
                  <a:lumMod val="65000"/>
                  <a:lumOff val="35000"/>
                </a:schemeClr>
              </a:solidFill>
              <a:latin typeface="맑은 고딕" charset="0"/>
              <a:ea typeface="맑은 고딕" charset="0"/>
            </a:endParaRP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class Cashier {</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protected String name;</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protected String id;</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protected String pw;</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a:t>
            </a:r>
          </a:p>
          <a:p>
            <a:pPr marL="0" indent="0" defTabSz="450000">
              <a:spcBef>
                <a:spcPts val="1400"/>
              </a:spcBef>
              <a:buNone/>
            </a:pPr>
            <a:endParaRPr lang="ko-KR" altLang="en-US" sz="2100" dirty="0">
              <a:solidFill>
                <a:schemeClr val="tx2">
                  <a:lumMod val="65000"/>
                  <a:lumOff val="35000"/>
                </a:schemeClr>
              </a:solidFill>
              <a:latin typeface="맑은 고딕" charset="0"/>
              <a:ea typeface="맑은 고딕" charset="0"/>
            </a:endParaRP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class </a:t>
            </a:r>
            <a:r>
              <a:rPr lang="en-US" altLang="ko-KR" sz="2100" dirty="0" err="1">
                <a:solidFill>
                  <a:schemeClr val="tx2">
                    <a:lumMod val="65000"/>
                    <a:lumOff val="35000"/>
                  </a:schemeClr>
                </a:solidFill>
                <a:latin typeface="맑은 고딕" charset="0"/>
                <a:ea typeface="맑은 고딕" charset="0"/>
              </a:rPr>
              <a:t>CashierList</a:t>
            </a:r>
            <a:r>
              <a:rPr lang="en-US" altLang="ko-KR" sz="2100" dirty="0">
                <a:solidFill>
                  <a:schemeClr val="tx2">
                    <a:lumMod val="65000"/>
                    <a:lumOff val="35000"/>
                  </a:schemeClr>
                </a:solidFill>
                <a:latin typeface="맑은 고딕" charset="0"/>
                <a:ea typeface="맑은 고딕" charset="0"/>
              </a:rPr>
              <a:t> {</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protected Cashier[] list;</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Scanner </a:t>
            </a:r>
            <a:r>
              <a:rPr lang="en-US" altLang="ko-KR" sz="2100" dirty="0" err="1">
                <a:solidFill>
                  <a:schemeClr val="tx2">
                    <a:lumMod val="65000"/>
                    <a:lumOff val="35000"/>
                  </a:schemeClr>
                </a:solidFill>
                <a:latin typeface="맑은 고딕" charset="0"/>
                <a:ea typeface="맑은 고딕" charset="0"/>
              </a:rPr>
              <a:t>scanner</a:t>
            </a:r>
            <a:r>
              <a:rPr lang="en-US" altLang="ko-KR" sz="2100" dirty="0">
                <a:solidFill>
                  <a:schemeClr val="tx2">
                    <a:lumMod val="65000"/>
                    <a:lumOff val="35000"/>
                  </a:schemeClr>
                </a:solidFill>
                <a:latin typeface="맑은 고딕" charset="0"/>
                <a:ea typeface="맑은 고딕" charset="0"/>
              </a:rPr>
              <a:t> = new Scanner(System.in);</a:t>
            </a:r>
          </a:p>
          <a:p>
            <a:pPr marL="0" indent="0" defTabSz="450000">
              <a:spcBef>
                <a:spcPts val="1400"/>
              </a:spcBef>
              <a:buNone/>
            </a:pPr>
            <a:endParaRPr lang="ko-KR" altLang="en-US" sz="2100" dirty="0">
              <a:solidFill>
                <a:schemeClr val="tx2">
                  <a:lumMod val="65000"/>
                  <a:lumOff val="35000"/>
                </a:schemeClr>
              </a:solidFill>
              <a:latin typeface="맑은 고딕" charset="0"/>
              <a:ea typeface="맑은 고딕" charset="0"/>
            </a:endParaRP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public </a:t>
            </a:r>
            <a:r>
              <a:rPr lang="en-US" altLang="ko-KR" sz="2100" dirty="0" err="1">
                <a:solidFill>
                  <a:schemeClr val="tx2">
                    <a:lumMod val="65000"/>
                    <a:lumOff val="35000"/>
                  </a:schemeClr>
                </a:solidFill>
                <a:latin typeface="맑은 고딕" charset="0"/>
                <a:ea typeface="맑은 고딕" charset="0"/>
              </a:rPr>
              <a:t>CashierList</a:t>
            </a:r>
            <a:r>
              <a:rPr lang="en-US" altLang="ko-KR" sz="2100" dirty="0">
                <a:solidFill>
                  <a:schemeClr val="tx2">
                    <a:lumMod val="65000"/>
                    <a:lumOff val="35000"/>
                  </a:schemeClr>
                </a:solidFill>
                <a:latin typeface="맑은 고딕" charset="0"/>
                <a:ea typeface="맑은 고딕" charset="0"/>
              </a:rPr>
              <a:t>() {</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list = new Cashier[100];</a:t>
            </a:r>
          </a:p>
          <a:p>
            <a:pPr marL="0" indent="0" defTabSz="450000">
              <a:spcBef>
                <a:spcPts val="1400"/>
              </a:spcBef>
              <a:buNone/>
            </a:pPr>
            <a:r>
              <a:rPr lang="en-US" altLang="ko-KR" sz="21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92455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6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void add(){</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이름을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name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a:t>
            </a:r>
            <a:r>
              <a:rPr lang="en-US" altLang="ko-KR" sz="1500" dirty="0">
                <a:solidFill>
                  <a:schemeClr val="tx2">
                    <a:lumMod val="65000"/>
                    <a:lumOff val="35000"/>
                  </a:schemeClr>
                </a:solidFill>
                <a:latin typeface="맑은 고딕" charset="0"/>
                <a:ea typeface="맑은 고딕" charset="0"/>
              </a:rPr>
              <a:t>ID</a:t>
            </a:r>
            <a:r>
              <a:rPr lang="ko-KR" altLang="en-US" sz="1500" dirty="0">
                <a:solidFill>
                  <a:schemeClr val="tx2">
                    <a:lumMod val="65000"/>
                    <a:lumOff val="35000"/>
                  </a:schemeClr>
                </a:solidFill>
                <a:latin typeface="맑은 고딕" charset="0"/>
                <a:ea typeface="맑은 고딕" charset="0"/>
              </a:rPr>
              <a:t>를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id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a:t>
            </a:r>
            <a:r>
              <a:rPr lang="ko-KR" altLang="en-US" sz="1500" dirty="0" err="1">
                <a:solidFill>
                  <a:schemeClr val="tx2">
                    <a:lumMod val="65000"/>
                    <a:lumOff val="35000"/>
                  </a:schemeClr>
                </a:solidFill>
                <a:latin typeface="맑은 고딕" charset="0"/>
                <a:ea typeface="맑은 고딕" charset="0"/>
              </a:rPr>
              <a:t>비밀번호을</a:t>
            </a:r>
            <a:r>
              <a:rPr lang="ko-KR" altLang="en-US" sz="1500" dirty="0">
                <a:solidFill>
                  <a:schemeClr val="tx2">
                    <a:lumMod val="65000"/>
                    <a:lumOff val="35000"/>
                  </a:schemeClr>
                </a:solidFill>
                <a:latin typeface="맑은 고딕" charset="0"/>
                <a:ea typeface="맑은 고딕" charset="0"/>
              </a:rPr>
              <a:t>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pw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]=new Cashier();</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name;</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].id = id;</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].pw = pw;</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977688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add(String name, String id, String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].pw =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69654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400" b="0" cap="none" dirty="0">
                <a:solidFill>
                  <a:schemeClr val="tx2">
                    <a:lumMod val="75000"/>
                    <a:lumOff val="25000"/>
                  </a:schemeClr>
                </a:solidFill>
                <a:latin typeface="맑은 고딕" charset="0"/>
                <a:ea typeface="맑은 고딕" charset="0"/>
              </a:rPr>
              <a:t>문제 기술 </a:t>
            </a:r>
            <a:r>
              <a:rPr lang="en-US" altLang="ko-KR" sz="1400" b="0" cap="none" dirty="0">
                <a:solidFill>
                  <a:schemeClr val="tx2">
                    <a:lumMod val="75000"/>
                    <a:lumOff val="25000"/>
                  </a:schemeClr>
                </a:solidFill>
                <a:latin typeface="맑은 고딕" charset="0"/>
                <a:ea typeface="맑은 고딕" charset="0"/>
              </a:rPr>
              <a:t> </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기존의 대여시스템들은 복잡한 절차와 불필요한 많은 기능들로 악평을 받고있으며, 사용에 직관성이 떨어져 사용을 위해 교육시간이 소요되고 이로인한 사용미숙으로 계산 실수와 실재고와 전산재고의 불일치가 많이 발생하고있다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제품 위치 기술</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시스템의 대상, 두드러진 피처, 다른 경쟁 시스템과 다른 점에 대한 간결한 요약문</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대안과 경쟁…</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 설명</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시장 인구 통계…</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관련자(사용자가 아닌) 요약…</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사용자 요약…</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관련자들의 중요한 상위 수준 목적 및 문제</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주제 분야 전문가와 다른 관련자들이 참여한 하루 동안의 요구사항 워크숍과 여러 소매점에서의 조사를 통해 다음과 같이 핵심 목표와 문제를 식별하였다.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400" b="0" cap="none" dirty="0">
              <a:solidFill>
                <a:schemeClr val="tx2">
                  <a:lumMod val="75000"/>
                  <a:lumOff val="25000"/>
                </a:schemeClr>
              </a:solidFill>
              <a:latin typeface="맑은 고딕" charset="0"/>
              <a:ea typeface="맑은 고딕" charset="0"/>
            </a:endParaRPr>
          </a:p>
        </p:txBody>
      </p:sp>
    </p:spTree>
    <p:extLst>
      <p:ext uri="{BB962C8B-B14F-4D97-AF65-F5344CB8AC3E}">
        <p14:creationId xmlns:p14="http://schemas.microsoft.com/office/powerpoint/2010/main" val="3432957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remove(){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삭제할 출납원의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j&lt;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 = list[j+1];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if(list[j+2]==null)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list[j+1]=null;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69416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목록</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직원명</a:t>
            </a:r>
            <a:r>
              <a:rPr lang="ko-KR" altLang="en-US" sz="1400" dirty="0">
                <a:solidFill>
                  <a:schemeClr val="tx2">
                    <a:lumMod val="65000"/>
                    <a:lumOff val="35000"/>
                  </a:schemeClr>
                </a:solidFill>
                <a:latin typeface="맑은 고딕" charset="0"/>
                <a:ea typeface="맑은 고딕" charset="0"/>
              </a:rPr>
              <a:t> </a:t>
            </a:r>
            <a:r>
              <a:rPr lang="en-US" altLang="ko-KR" sz="1400" dirty="0">
                <a:solidFill>
                  <a:schemeClr val="tx2">
                    <a:lumMod val="65000"/>
                    <a:lumOff val="35000"/>
                  </a:schemeClr>
                </a:solidFill>
                <a:latin typeface="맑은 고딕" charset="0"/>
                <a:ea typeface="맑은 고딕" charset="0"/>
              </a:rPr>
              <a:t>/ 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 / " +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1309633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Register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String id;</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Register[] list;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public </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 {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list = new Register[256];</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854919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void </a:t>
            </a:r>
            <a:r>
              <a:rPr lang="en-US" altLang="ko-KR" sz="1400" dirty="0" err="1">
                <a:solidFill>
                  <a:schemeClr val="tx2">
                    <a:lumMod val="65000"/>
                    <a:lumOff val="35000"/>
                  </a:schemeClr>
                </a:solidFill>
                <a:latin typeface="맑은 고딕" charset="0"/>
                <a:ea typeface="맑은 고딕" charset="0"/>
              </a:rPr>
              <a:t>enterReg</a:t>
            </a:r>
            <a:r>
              <a:rPr lang="en-US" altLang="ko-KR" sz="1400" dirty="0">
                <a:solidFill>
                  <a:schemeClr val="tx2">
                    <a:lumMod val="65000"/>
                    <a:lumOff val="35000"/>
                  </a:schemeClr>
                </a:solidFill>
                <a:latin typeface="맑은 고딕" charset="0"/>
                <a:ea typeface="맑은 고딕" charset="0"/>
              </a:rPr>
              <a:t>(String id,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new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20719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void </a:t>
            </a:r>
            <a:r>
              <a:rPr lang="en-US" altLang="ko-KR" sz="1400" dirty="0" err="1">
                <a:solidFill>
                  <a:schemeClr val="tx2">
                    <a:lumMod val="65000"/>
                    <a:lumOff val="35000"/>
                  </a:schemeClr>
                </a:solidFill>
                <a:latin typeface="맑은 고딕" charset="0"/>
                <a:ea typeface="맑은 고딕" charset="0"/>
              </a:rPr>
              <a:t>removeList</a:t>
            </a:r>
            <a:r>
              <a:rPr lang="en-US" altLang="ko-KR" sz="1400" dirty="0">
                <a:solidFill>
                  <a:schemeClr val="tx2">
                    <a:lumMod val="65000"/>
                    <a:lumOff val="35000"/>
                  </a:schemeClr>
                </a:solidFill>
                <a:latin typeface="맑은 고딕" charset="0"/>
                <a:ea typeface="맑은 고딕" charset="0"/>
              </a:rPr>
              <a:t>(String 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==list.length-1)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j=i+1; j&lt;list.length+1;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list[j];</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3457737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Customer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state;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change;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payment_type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Period 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kind_of_card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Customer(){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day = new Period();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393255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NOTRENT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RENTING =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Customer list[];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 = new Customer[256];</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add(Customer </a:t>
            </a:r>
            <a:r>
              <a:rPr lang="en-US" altLang="ko-KR" sz="1400" dirty="0" err="1">
                <a:solidFill>
                  <a:schemeClr val="tx2">
                    <a:lumMod val="65000"/>
                    <a:lumOff val="35000"/>
                  </a:schemeClr>
                </a:solidFill>
                <a:latin typeface="맑은 고딕" charset="0"/>
                <a:ea typeface="맑은 고딕" charset="0"/>
              </a:rPr>
              <a:t>cus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new Customer();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195384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remove(String 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j&lt;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 = list[j+1];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if(list[j+2]==null)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list[j+1]=null;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831606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getCustomer</a:t>
            </a:r>
            <a:r>
              <a:rPr lang="en-US" altLang="ko-KR" sz="1400" dirty="0">
                <a:solidFill>
                  <a:schemeClr val="tx2">
                    <a:lumMod val="65000"/>
                    <a:lumOff val="35000"/>
                  </a:schemeClr>
                </a:solidFill>
                <a:latin typeface="맑은 고딕" charset="0"/>
                <a:ea typeface="맑은 고딕" charset="0"/>
              </a:rPr>
              <a:t>(String 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showCustomer</a:t>
            </a:r>
            <a:r>
              <a:rPr lang="en-US" altLang="ko-KR" sz="1400" dirty="0">
                <a:solidFill>
                  <a:schemeClr val="tx2">
                    <a:lumMod val="65000"/>
                    <a:lumOff val="35000"/>
                  </a:schemeClr>
                </a:solidFill>
                <a:latin typeface="맑은 고딕" charset="0"/>
                <a:ea typeface="맑은 고딕" charset="0"/>
              </a:rPr>
              <a:t>(String 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index=0;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해당 번호로 예약된 내역이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index =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648026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j&lt;list[index].</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장비 명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 " / </a:t>
            </a:r>
            <a:r>
              <a:rPr lang="ko-KR" altLang="en-US" sz="1400" dirty="0">
                <a:solidFill>
                  <a:schemeClr val="tx2">
                    <a:lumMod val="65000"/>
                    <a:lumOff val="35000"/>
                  </a:schemeClr>
                </a:solidFill>
                <a:latin typeface="맑은 고딕" charset="0"/>
                <a:ea typeface="맑은 고딕" charset="0"/>
              </a:rPr>
              <a:t>개당 대여료 </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list[index].price[j]/list[index].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원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대여수량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결제방식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payment_type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payment_type.equals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합계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받은 돈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거스름 돈 </a:t>
            </a:r>
            <a:r>
              <a:rPr lang="en-US" altLang="ko-KR" sz="1400" dirty="0">
                <a:solidFill>
                  <a:schemeClr val="tx2">
                    <a:lumMod val="65000"/>
                    <a:lumOff val="35000"/>
                  </a:schemeClr>
                </a:solidFill>
                <a:latin typeface="맑은 고딕" charset="0"/>
                <a:ea typeface="맑은 고딕" charset="0"/>
              </a:rPr>
              <a:t>: " + list[index].change+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 금액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kind_of_card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71140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xfrm>
            <a:off x="838200" y="1266190"/>
            <a:ext cx="10516235" cy="503682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32500" lnSpcReduction="20000"/>
          </a:bodyPr>
          <a:lstStyle/>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5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6600" b="0" cap="none" dirty="0">
                <a:solidFill>
                  <a:schemeClr val="tx2">
                    <a:lumMod val="65000"/>
                    <a:lumOff val="35000"/>
                  </a:schemeClr>
                </a:solidFill>
                <a:latin typeface="맑은 고딕" charset="0"/>
                <a:ea typeface="맑은 고딕" charset="0"/>
              </a:rPr>
              <a:t>사용자 수준의 목적</a:t>
            </a:r>
            <a:endParaRPr lang="ko-KR" altLang="en-US" sz="6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6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사용자(와 외부 시스템)는 다음과 같은 목적을 수행하는 시스템을 원한다.</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출납원: 대여,취소 및 회수처리 파손처리</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관리자: 품목추가,삭제 분석</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aphicFrame>
        <p:nvGraphicFramePr>
          <p:cNvPr id="3" name="표 2"/>
          <p:cNvGraphicFramePr>
            <a:graphicFrameLocks noGrp="1"/>
          </p:cNvGraphicFramePr>
          <p:nvPr/>
        </p:nvGraphicFramePr>
        <p:xfrm>
          <a:off x="927100" y="1378585"/>
          <a:ext cx="9334500" cy="2027555"/>
        </p:xfrm>
        <a:graphic>
          <a:graphicData uri="http://schemas.openxmlformats.org/drawingml/2006/table">
            <a:tbl>
              <a:tblPr firstRow="1" bandRow="1">
                <a:tableStyleId>{5C22544A-7EE6-4342-B048-85BDC9FD1C3A}</a:tableStyleId>
              </a:tblPr>
              <a:tblGrid>
                <a:gridCol w="1430655">
                  <a:extLst>
                    <a:ext uri="{9D8B030D-6E8A-4147-A177-3AD203B41FA5}">
                      <a16:colId xmlns:a16="http://schemas.microsoft.com/office/drawing/2014/main" val="20000"/>
                    </a:ext>
                  </a:extLst>
                </a:gridCol>
                <a:gridCol w="845185">
                  <a:extLst>
                    <a:ext uri="{9D8B030D-6E8A-4147-A177-3AD203B41FA5}">
                      <a16:colId xmlns:a16="http://schemas.microsoft.com/office/drawing/2014/main" val="20001"/>
                    </a:ext>
                  </a:extLst>
                </a:gridCol>
                <a:gridCol w="5220335">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276225">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상위</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수준의</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목적</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우선</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순위</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문제</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및</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관심</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현재</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해결책</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383030">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Corbel" charset="0"/>
                          <a:ea typeface="Corbel" charset="0"/>
                        </a:rPr>
                        <a:t>쉽고, 간단하며</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직관적인</a:t>
                      </a:r>
                      <a:endParaRPr lang="ko-KR" altLang="en-US" sz="14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대여처리</a:t>
                      </a:r>
                      <a:endParaRPr lang="ko-KR" altLang="en-US" sz="14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높음</a:t>
                      </a:r>
                      <a:endParaRPr lang="ko-KR" altLang="en-US" sz="14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부하가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증가함에</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따라</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속도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감소</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컴포넌트의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기능이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실패하면</a:t>
                      </a:r>
                      <a:r>
                        <a:rPr lang="en-US" altLang="ko-KR" sz="1400" b="0" kern="1200" dirty="0">
                          <a:solidFill>
                            <a:srgbClr val="000000"/>
                          </a:solidFill>
                          <a:latin typeface="Corbel" charset="0"/>
                          <a:ea typeface="Corbel" charset="0"/>
                        </a:rPr>
                        <a:t> 시스템 처리 </a:t>
                      </a:r>
                      <a:r>
                        <a:rPr lang="en-US" altLang="ko-KR" sz="1400" b="0" kern="1200" dirty="0">
                          <a:solidFill>
                            <a:srgbClr val="000000"/>
                          </a:solidFill>
                          <a:latin typeface="맑은 고딕" charset="0"/>
                          <a:ea typeface="맑은 고딕" charset="0"/>
                        </a:rPr>
                        <a:t>능력</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감소</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통합되지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못한 자료로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인해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시스템으로부터의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최근의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정확한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정보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부족</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측정</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및</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계획의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어려움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초래</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endParaRPr lang="ko-KR" altLang="en-US" sz="14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제품들은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이러한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문제의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해결없이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유스케이스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기본적인</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판매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모델링에서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생성된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액터</a:t>
                      </a:r>
                      <a:r>
                        <a:rPr lang="en-US" altLang="ko-KR" sz="1400" b="0" kern="1200" dirty="0">
                          <a:solidFill>
                            <a:srgbClr val="000000"/>
                          </a:solidFill>
                          <a:latin typeface="Corbel" charset="0"/>
                          <a:ea typeface="Corbel" charset="0"/>
                        </a:rPr>
                        <a:t>-</a:t>
                      </a:r>
                      <a:r>
                        <a:rPr lang="en-US" altLang="ko-KR" sz="1400" b="0" kern="1200" dirty="0">
                          <a:solidFill>
                            <a:srgbClr val="000000"/>
                          </a:solidFill>
                          <a:latin typeface="맑은 고딕" charset="0"/>
                          <a:ea typeface="맑은 고딕" charset="0"/>
                        </a:rPr>
                        <a:t>목적</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처리기능을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제공한다</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36830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showRetalList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].state ==	RENTING)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showCustomer</a:t>
            </a:r>
            <a:r>
              <a:rPr lang="en-US" altLang="ko-KR" sz="1400" dirty="0">
                <a:solidFill>
                  <a:schemeClr val="tx2">
                    <a:lumMod val="65000"/>
                    <a:lumOff val="35000"/>
                  </a:schemeClr>
                </a:solidFill>
                <a:latin typeface="맑은 고딕" charset="0"/>
                <a:ea typeface="맑은 고딕" charset="0"/>
              </a:rPr>
              <a: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showPayedlList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].state ==	NOTRENT)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showCustomer</a:t>
            </a:r>
            <a:r>
              <a:rPr lang="en-US" altLang="ko-KR" sz="1400" dirty="0">
                <a:solidFill>
                  <a:schemeClr val="tx2">
                    <a:lumMod val="65000"/>
                    <a:lumOff val="35000"/>
                  </a:schemeClr>
                </a:solidFill>
                <a:latin typeface="맑은 고딕" charset="0"/>
                <a:ea typeface="맑은 고딕" charset="0"/>
              </a:rPr>
              <a: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p:txBody>
      </p:sp>
    </p:spTree>
    <p:extLst>
      <p:ext uri="{BB962C8B-B14F-4D97-AF65-F5344CB8AC3E}">
        <p14:creationId xmlns:p14="http://schemas.microsoft.com/office/powerpoint/2010/main" val="2243248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showRefund</a:t>
            </a:r>
            <a:r>
              <a:rPr lang="en-US" altLang="ko-KR" sz="1400" dirty="0">
                <a:solidFill>
                  <a:schemeClr val="tx2">
                    <a:lumMod val="65000"/>
                    <a:lumOff val="35000"/>
                  </a:schemeClr>
                </a:solidFill>
                <a:latin typeface="맑은 고딕" charset="0"/>
                <a:ea typeface="맑은 고딕" charset="0"/>
              </a:rPr>
              <a:t>(String 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index=0;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해당 번호로 예약된 내역이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(_</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index =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498000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고객명 </a:t>
            </a:r>
            <a:r>
              <a:rPr lang="en-US" altLang="ko-KR" sz="1400" dirty="0">
                <a:solidFill>
                  <a:schemeClr val="tx2">
                    <a:lumMod val="65000"/>
                    <a:lumOff val="35000"/>
                  </a:schemeClr>
                </a:solidFill>
                <a:latin typeface="맑은 고딕" charset="0"/>
                <a:ea typeface="맑은 고딕" charset="0"/>
              </a:rPr>
              <a:t>: " + list[index].name);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폰 번호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대여기간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[0].day + "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&lt;list[index].</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[i-1].day);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j&lt;list[index].</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장비 명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 " / </a:t>
            </a:r>
            <a:r>
              <a:rPr lang="ko-KR" altLang="en-US" sz="1400" dirty="0">
                <a:solidFill>
                  <a:schemeClr val="tx2">
                    <a:lumMod val="65000"/>
                    <a:lumOff val="35000"/>
                  </a:schemeClr>
                </a:solidFill>
                <a:latin typeface="맑은 고딕" charset="0"/>
                <a:ea typeface="맑은 고딕" charset="0"/>
              </a:rPr>
              <a:t>대여료 </a:t>
            </a:r>
            <a:r>
              <a:rPr lang="en-US" altLang="ko-KR" sz="1400" dirty="0">
                <a:solidFill>
                  <a:schemeClr val="tx2">
                    <a:lumMod val="65000"/>
                    <a:lumOff val="35000"/>
                  </a:schemeClr>
                </a:solidFill>
                <a:latin typeface="맑은 고딕" charset="0"/>
                <a:ea typeface="맑은 고딕" charset="0"/>
              </a:rPr>
              <a:t>: " + list[index].price[j]  +"</a:t>
            </a:r>
            <a:r>
              <a:rPr lang="ko-KR" altLang="en-US" sz="1400" dirty="0">
                <a:solidFill>
                  <a:schemeClr val="tx2">
                    <a:lumMod val="65000"/>
                    <a:lumOff val="35000"/>
                  </a:schemeClr>
                </a:solidFill>
                <a:latin typeface="맑은 고딕" charset="0"/>
                <a:ea typeface="맑은 고딕" charset="0"/>
              </a:rPr>
              <a:t>원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대</a:t>
            </a: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여수량</a:t>
            </a:r>
            <a:r>
              <a:rPr lang="ko-KR" altLang="en-US" sz="1400" dirty="0">
                <a:solidFill>
                  <a:schemeClr val="tx2">
                    <a:lumMod val="65000"/>
                    <a:lumOff val="35000"/>
                  </a:schemeClr>
                </a:solidFill>
                <a:latin typeface="맑은 고딕" charset="0"/>
                <a:ea typeface="맑은 고딕" charset="0"/>
              </a:rPr>
              <a:t>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397437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결제방식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payment_type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payment_type.equals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환불 금액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환불 금액 </a:t>
            </a:r>
            <a:r>
              <a:rPr lang="en-US" altLang="ko-KR" sz="1400" dirty="0">
                <a:solidFill>
                  <a:schemeClr val="tx2">
                    <a:lumMod val="65000"/>
                    <a:lumOff val="35000"/>
                  </a:schemeClr>
                </a:solidFill>
                <a:latin typeface="맑은 고딕" charset="0"/>
                <a:ea typeface="맑은 고딕" charset="0"/>
              </a:rPr>
              <a:t>: "+list[index].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 "+list[index].</a:t>
            </a:r>
            <a:r>
              <a:rPr lang="en-US" altLang="ko-KR" sz="1400" dirty="0" err="1">
                <a:solidFill>
                  <a:schemeClr val="tx2">
                    <a:lumMod val="65000"/>
                    <a:lumOff val="35000"/>
                  </a:schemeClr>
                </a:solidFill>
                <a:latin typeface="맑은 고딕" charset="0"/>
                <a:ea typeface="맑은 고딕" charset="0"/>
              </a:rPr>
              <a:t>kind_of_card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승인 취소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08119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index=0; index&lt;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index++)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고객명 </a:t>
            </a:r>
            <a:r>
              <a:rPr lang="en-US" altLang="ko-KR" sz="1400" dirty="0">
                <a:solidFill>
                  <a:schemeClr val="tx2">
                    <a:lumMod val="65000"/>
                    <a:lumOff val="35000"/>
                  </a:schemeClr>
                </a:solidFill>
                <a:latin typeface="맑은 고딕" charset="0"/>
                <a:ea typeface="맑은 고딕" charset="0"/>
              </a:rPr>
              <a:t>: " + list[index].name);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폰 번호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대여기간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[0].day + "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&lt;list[index].</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[i-1].day);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712159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j&lt;list[index].</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장비 명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 " / </a:t>
            </a:r>
            <a:r>
              <a:rPr lang="ko-KR" altLang="en-US" sz="1400" dirty="0">
                <a:solidFill>
                  <a:schemeClr val="tx2">
                    <a:lumMod val="65000"/>
                    <a:lumOff val="35000"/>
                  </a:schemeClr>
                </a:solidFill>
                <a:latin typeface="맑은 고딕" charset="0"/>
                <a:ea typeface="맑은 고딕" charset="0"/>
              </a:rPr>
              <a:t>대여료 </a:t>
            </a:r>
            <a:r>
              <a:rPr lang="en-US" altLang="ko-KR" sz="1400" dirty="0">
                <a:solidFill>
                  <a:schemeClr val="tx2">
                    <a:lumMod val="65000"/>
                    <a:lumOff val="35000"/>
                  </a:schemeClr>
                </a:solidFill>
                <a:latin typeface="맑은 고딕" charset="0"/>
                <a:ea typeface="맑은 고딕" charset="0"/>
              </a:rPr>
              <a:t>: " + list[index].price[j]  +"</a:t>
            </a:r>
            <a:r>
              <a:rPr lang="ko-KR" altLang="en-US" sz="1400" dirty="0">
                <a:solidFill>
                  <a:schemeClr val="tx2">
                    <a:lumMod val="65000"/>
                    <a:lumOff val="35000"/>
                  </a:schemeClr>
                </a:solidFill>
                <a:latin typeface="맑은 고딕" charset="0"/>
                <a:ea typeface="맑은 고딕" charset="0"/>
              </a:rPr>
              <a:t>원</a:t>
            </a: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대여수량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결제방식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payment_type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if(list[index].</a:t>
            </a:r>
            <a:r>
              <a:rPr lang="en-US" altLang="ko-KR" sz="1400" dirty="0" err="1">
                <a:solidFill>
                  <a:schemeClr val="tx2">
                    <a:lumMod val="65000"/>
                    <a:lumOff val="35000"/>
                  </a:schemeClr>
                </a:solidFill>
                <a:latin typeface="맑은 고딕" charset="0"/>
                <a:ea typeface="맑은 고딕" charset="0"/>
              </a:rPr>
              <a:t>payment_type.equals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합계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받은 돈 </a:t>
            </a:r>
            <a:r>
              <a:rPr lang="en-US" altLang="ko-KR" sz="1400" dirty="0">
                <a:solidFill>
                  <a:schemeClr val="tx2">
                    <a:lumMod val="65000"/>
                    <a:lumOff val="35000"/>
                  </a:schemeClr>
                </a:solidFill>
                <a:latin typeface="맑은 고딕" charset="0"/>
                <a:ea typeface="맑은 고딕" charset="0"/>
              </a:rPr>
              <a:t>: " + list[index].</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거스름 돈 </a:t>
            </a:r>
            <a:r>
              <a:rPr lang="en-US" altLang="ko-KR" sz="1400" dirty="0">
                <a:solidFill>
                  <a:schemeClr val="tx2">
                    <a:lumMod val="65000"/>
                    <a:lumOff val="35000"/>
                  </a:schemeClr>
                </a:solidFill>
                <a:latin typeface="맑은 고딕" charset="0"/>
                <a:ea typeface="맑은 고딕" charset="0"/>
              </a:rPr>
              <a:t>: " + list[index].change+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 금액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:"+list[index].</a:t>
            </a:r>
            <a:r>
              <a:rPr lang="en-US" altLang="ko-KR" sz="1400" dirty="0" err="1">
                <a:solidFill>
                  <a:schemeClr val="tx2">
                    <a:lumMod val="65000"/>
                    <a:lumOff val="35000"/>
                  </a:schemeClr>
                </a:solidFill>
                <a:latin typeface="맑은 고딕" charset="0"/>
                <a:ea typeface="맑은 고딕" charset="0"/>
              </a:rPr>
              <a:t>kind_of_card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74990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Customer.java-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periodUpdate_Goods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i,int</a:t>
            </a:r>
            <a:r>
              <a:rPr lang="en-US" altLang="ko-KR" sz="1400" dirty="0">
                <a:solidFill>
                  <a:schemeClr val="tx2">
                    <a:lumMod val="65000"/>
                    <a:lumOff val="35000"/>
                  </a:schemeClr>
                </a:solidFill>
                <a:latin typeface="맑은 고딕" charset="0"/>
                <a:ea typeface="맑은 고딕" charset="0"/>
              </a:rPr>
              <a:t> n,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flag)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if(flag==1)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if(flag==-1)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4087868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Period.java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package </a:t>
            </a:r>
            <a:r>
              <a:rPr lang="ko-KR" altLang="en-US" sz="1400" dirty="0" err="1">
                <a:solidFill>
                  <a:schemeClr val="tx2">
                    <a:lumMod val="65000"/>
                    <a:lumOff val="35000"/>
                  </a:schemeClr>
                </a:solidFill>
                <a:latin typeface="맑은 고딕" charset="0"/>
                <a:ea typeface="맑은 고딕" charset="0"/>
              </a:rPr>
              <a:t>스키장비렌탈</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Day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Period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Day[] list;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Period()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 = new Day[256];</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[256];</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451110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Period.java-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add(float s, float 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n)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for(float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=s*10;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&lt;=l*10;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isInDay</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/10)&gt;0)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getDay</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/10)].</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isInDay</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/10)==-1)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add(</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/10,n);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add(float _day,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n)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new 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].day = _day;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19367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Period.java-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isInDay</a:t>
            </a:r>
            <a:r>
              <a:rPr lang="en-US" altLang="ko-KR" sz="1400" dirty="0">
                <a:solidFill>
                  <a:schemeClr val="tx2">
                    <a:lumMod val="65000"/>
                    <a:lumOff val="35000"/>
                  </a:schemeClr>
                </a:solidFill>
                <a:latin typeface="맑은 고딕" charset="0"/>
                <a:ea typeface="맑은 고딕" charset="0"/>
              </a:rPr>
              <a:t>(float _day)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].day==_day) return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getDiff</a:t>
            </a:r>
            <a:r>
              <a:rPr lang="en-US" altLang="ko-KR" sz="1400" dirty="0">
                <a:solidFill>
                  <a:schemeClr val="tx2">
                    <a:lumMod val="65000"/>
                    <a:lumOff val="35000"/>
                  </a:schemeClr>
                </a:solidFill>
                <a:latin typeface="맑은 고딕" charset="0"/>
                <a:ea typeface="맑은 고딕" charset="0"/>
              </a:rPr>
              <a:t>(float _day,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].day==_day)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return(_</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_</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66132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사용자 환경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제품 개요</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제품의 전망</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스키장비 대여 시스템은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주로 중,소형 스키장 내에 설치될 것이다. 만약 이동 터미널을 사용한다면, 상점 안이든 또는 외부 근처이든 상점의 네트워크 근처에 있을 것이다. 그림 비전-1에서처럼,  시스템은 사용자에게 서비스를 제공하고, 다른 시스템과 연동할 것이다.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그림 비전-1 NextGen POS 시스템 컨텍스트 다이어그램</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pSp>
        <p:nvGrpSpPr>
          <p:cNvPr id="3" name="Group 4"/>
          <p:cNvGrpSpPr>
            <a:grpSpLocks/>
          </p:cNvGrpSpPr>
          <p:nvPr/>
        </p:nvGrpSpPr>
        <p:grpSpPr bwMode="auto">
          <a:xfrm>
            <a:off x="2232660" y="2402205"/>
            <a:ext cx="1327150" cy="1753870"/>
            <a:chOff x="2232660" y="2402205"/>
            <a:chExt cx="1327150" cy="1753870"/>
          </a:xfrm>
        </p:grpSpPr>
        <p:grpSp>
          <p:nvGrpSpPr>
            <p:cNvPr id="5" name="Group 5"/>
            <p:cNvGrpSpPr>
              <a:grpSpLocks/>
            </p:cNvGrpSpPr>
            <p:nvPr/>
          </p:nvGrpSpPr>
          <p:grpSpPr bwMode="auto">
            <a:xfrm>
              <a:off x="2994660" y="2402205"/>
              <a:ext cx="565150" cy="725805"/>
              <a:chOff x="2994660" y="2402205"/>
              <a:chExt cx="565150" cy="725805"/>
            </a:xfrm>
          </p:grpSpPr>
          <p:grpSp>
            <p:nvGrpSpPr>
              <p:cNvPr id="23" name="Group 6"/>
              <p:cNvGrpSpPr>
                <a:grpSpLocks/>
              </p:cNvGrpSpPr>
              <p:nvPr/>
            </p:nvGrpSpPr>
            <p:grpSpPr bwMode="auto">
              <a:xfrm>
                <a:off x="3383915" y="2402205"/>
                <a:ext cx="228600" cy="473075"/>
                <a:chOff x="3383915" y="2402205"/>
                <a:chExt cx="228600" cy="473075"/>
              </a:xfrm>
            </p:grpSpPr>
            <p:sp>
              <p:nvSpPr>
                <p:cNvPr id="25" name="Oval 7"/>
                <p:cNvSpPr>
                  <a:spLocks/>
                </p:cNvSpPr>
                <p:nvPr/>
              </p:nvSpPr>
              <p:spPr bwMode="auto">
                <a:xfrm>
                  <a:off x="3552190" y="2402205"/>
                  <a:ext cx="131445" cy="135890"/>
                </a:xfrm>
                <a:prstGeom prst="ellipse">
                  <a:avLst/>
                </a:prstGeom>
                <a:noFill/>
                <a:ln w="9525" cap="flat" cmpd="sng">
                  <a:solidFill>
                    <a:srgbClr val="41280D">
                      <a:alpha val="100000"/>
                    </a:srgbClr>
                  </a:solidFill>
                  <a:prstDash val="solid"/>
                  <a:round/>
                </a:ln>
              </p:spPr>
              <p:txBody>
                <a:bodyPr vert="horz" wrap="none" lIns="91440" tIns="45720" rIns="91440" bIns="45720" numCol="1" anchor="ctr">
                  <a:noAutofit/>
                </a:bodyPr>
                <a:lstStyle/>
                <a:p>
                  <a:pPr marL="0" indent="0" algn="l" defTabSz="914400" fontAlgn="base">
                    <a:lnSpc>
                      <a:spcPct val="50000"/>
                    </a:lnSpc>
                    <a:spcBef>
                      <a:spcPts val="600"/>
                    </a:spcBef>
                    <a:spcAft>
                      <a:spcPts val="0"/>
                    </a:spcAft>
                    <a:buFontTx/>
                    <a:buNone/>
                  </a:pPr>
                  <a:endParaRPr lang="ko-KR" altLang="en-US" sz="900" b="0" cap="none" dirty="0">
                    <a:ln w="9525" cap="flat" cmpd="sng">
                      <a:prstDash/>
                    </a:ln>
                    <a:solidFill>
                      <a:srgbClr val="41280D"/>
                    </a:solidFill>
                    <a:latin typeface="굴림" charset="0"/>
                    <a:ea typeface="굴림" charset="0"/>
                  </a:endParaRPr>
                </a:p>
              </p:txBody>
            </p:sp>
            <p:cxnSp>
              <p:nvCxnSpPr>
                <p:cNvPr id="26" name="Line 8"/>
                <p:cNvCxnSpPr/>
                <p:nvPr/>
              </p:nvCxnSpPr>
              <p:spPr bwMode="auto">
                <a:xfrm>
                  <a:off x="3563620" y="2438400"/>
                  <a:ext cx="635" cy="20320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 name="Line 9"/>
                <p:cNvCxnSpPr/>
                <p:nvPr/>
              </p:nvCxnSpPr>
              <p:spPr bwMode="auto">
                <a:xfrm flipH="1">
                  <a:off x="3546475" y="2494280"/>
                  <a:ext cx="98425" cy="13589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8" name="Line 10"/>
                <p:cNvCxnSpPr/>
                <p:nvPr/>
              </p:nvCxnSpPr>
              <p:spPr bwMode="auto">
                <a:xfrm>
                  <a:off x="3563620" y="2494280"/>
                  <a:ext cx="98425" cy="13589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9" name="Line 11"/>
                <p:cNvCxnSpPr/>
                <p:nvPr/>
              </p:nvCxnSpPr>
              <p:spPr bwMode="auto">
                <a:xfrm>
                  <a:off x="3541395" y="2456815"/>
                  <a:ext cx="229235" cy="635"/>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grpSp>
          <p:sp>
            <p:nvSpPr>
              <p:cNvPr id="24" name="Text Box 12"/>
              <p:cNvSpPr txBox="1">
                <a:spLocks/>
              </p:cNvSpPr>
              <p:nvPr/>
            </p:nvSpPr>
            <p:spPr bwMode="auto">
              <a:xfrm>
                <a:off x="3319145" y="2599690"/>
                <a:ext cx="564515" cy="254000"/>
              </a:xfrm>
              <a:prstGeom prst="rect">
                <a:avLst/>
              </a:prstGeom>
              <a:noFill/>
              <a:ln w="0">
                <a:noFill/>
                <a:prstDash/>
              </a:ln>
            </p:spPr>
            <p:txBody>
              <a:bodyPr vert="horz" wrap="none" lIns="91440" tIns="45720" rIns="91440" bIns="45720" numCol="1" anchor="t">
                <a:spAutoFit/>
              </a:bodyPr>
              <a:lstStyle/>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출납원</a:t>
                </a:r>
                <a:endParaRPr lang="ko-KR" altLang="en-US" sz="1000" b="0" cap="none" dirty="0">
                  <a:ln w="9525" cap="flat" cmpd="sng">
                    <a:prstDash/>
                  </a:ln>
                  <a:solidFill>
                    <a:srgbClr val="41280D"/>
                  </a:solidFill>
                  <a:latin typeface="굴림" charset="0"/>
                  <a:ea typeface="굴림" charset="0"/>
                </a:endParaRPr>
              </a:p>
            </p:txBody>
          </p:sp>
        </p:grpSp>
        <p:grpSp>
          <p:nvGrpSpPr>
            <p:cNvPr id="6" name="Group 13"/>
            <p:cNvGrpSpPr>
              <a:grpSpLocks/>
            </p:cNvGrpSpPr>
            <p:nvPr/>
          </p:nvGrpSpPr>
          <p:grpSpPr bwMode="auto">
            <a:xfrm>
              <a:off x="2994660" y="3251835"/>
              <a:ext cx="565150" cy="883285"/>
              <a:chOff x="2994660" y="3251835"/>
              <a:chExt cx="565150" cy="883285"/>
            </a:xfrm>
          </p:grpSpPr>
          <p:grpSp>
            <p:nvGrpSpPr>
              <p:cNvPr id="16" name="Group 14"/>
              <p:cNvGrpSpPr>
                <a:grpSpLocks/>
              </p:cNvGrpSpPr>
              <p:nvPr/>
            </p:nvGrpSpPr>
            <p:grpSpPr bwMode="auto">
              <a:xfrm>
                <a:off x="3383915" y="3684905"/>
                <a:ext cx="228600" cy="473075"/>
                <a:chOff x="3383915" y="3684905"/>
                <a:chExt cx="228600" cy="473075"/>
              </a:xfrm>
            </p:grpSpPr>
            <p:sp>
              <p:nvSpPr>
                <p:cNvPr id="18" name="Oval 15"/>
                <p:cNvSpPr>
                  <a:spLocks/>
                </p:cNvSpPr>
                <p:nvPr/>
              </p:nvSpPr>
              <p:spPr bwMode="auto">
                <a:xfrm>
                  <a:off x="3552190" y="3916680"/>
                  <a:ext cx="131445" cy="135890"/>
                </a:xfrm>
                <a:prstGeom prst="ellipse">
                  <a:avLst/>
                </a:prstGeom>
                <a:noFill/>
                <a:ln w="9525" cap="flat" cmpd="sng">
                  <a:solidFill>
                    <a:srgbClr val="41280D">
                      <a:alpha val="100000"/>
                    </a:srgbClr>
                  </a:solidFill>
                  <a:prstDash val="solid"/>
                  <a:round/>
                </a:ln>
              </p:spPr>
              <p:txBody>
                <a:bodyPr vert="horz" wrap="none" lIns="91440" tIns="45720" rIns="91440" bIns="45720" numCol="1" anchor="ctr">
                  <a:noAutofit/>
                </a:bodyPr>
                <a:lstStyle/>
                <a:p>
                  <a:pPr marL="0" indent="0" algn="l" defTabSz="914400" fontAlgn="base">
                    <a:lnSpc>
                      <a:spcPct val="50000"/>
                    </a:lnSpc>
                    <a:spcBef>
                      <a:spcPts val="600"/>
                    </a:spcBef>
                    <a:spcAft>
                      <a:spcPts val="0"/>
                    </a:spcAft>
                    <a:buFontTx/>
                    <a:buNone/>
                  </a:pPr>
                  <a:endParaRPr lang="ko-KR" altLang="en-US" sz="900" b="0" cap="none" dirty="0">
                    <a:ln w="9525" cap="flat" cmpd="sng">
                      <a:prstDash/>
                    </a:ln>
                    <a:solidFill>
                      <a:srgbClr val="41280D"/>
                    </a:solidFill>
                    <a:latin typeface="굴림" charset="0"/>
                    <a:ea typeface="굴림" charset="0"/>
                  </a:endParaRPr>
                </a:p>
              </p:txBody>
            </p:sp>
            <p:cxnSp>
              <p:nvCxnSpPr>
                <p:cNvPr id="19" name="Line 16"/>
                <p:cNvCxnSpPr/>
                <p:nvPr/>
              </p:nvCxnSpPr>
              <p:spPr bwMode="auto">
                <a:xfrm>
                  <a:off x="3563620" y="3953510"/>
                  <a:ext cx="635" cy="20320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 name="Line 17"/>
                <p:cNvCxnSpPr/>
                <p:nvPr/>
              </p:nvCxnSpPr>
              <p:spPr bwMode="auto">
                <a:xfrm flipH="1">
                  <a:off x="3546475" y="4008755"/>
                  <a:ext cx="98425" cy="13589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1" name="Line 18"/>
                <p:cNvCxnSpPr/>
                <p:nvPr/>
              </p:nvCxnSpPr>
              <p:spPr bwMode="auto">
                <a:xfrm>
                  <a:off x="3563620" y="4008755"/>
                  <a:ext cx="98425" cy="135890"/>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Line 19"/>
                <p:cNvCxnSpPr/>
                <p:nvPr/>
              </p:nvCxnSpPr>
              <p:spPr bwMode="auto">
                <a:xfrm>
                  <a:off x="3541395" y="3971925"/>
                  <a:ext cx="229235" cy="635"/>
                </a:xfrm>
                <a:prstGeom prst="line">
                  <a:avLst/>
                </a:prstGeom>
                <a:noFill/>
                <a:ln w="9525" cap="flat" cmpd="sng">
                  <a:solidFill>
                    <a:srgbClr val="41280D">
                      <a:alpha val="100000"/>
                    </a:srgbClr>
                  </a:solidFill>
                  <a:prstDash val="solid"/>
                  <a:round/>
                </a:ln>
              </p:spPr>
              <p:style>
                <a:lnRef idx="1">
                  <a:schemeClr val="accent1"/>
                </a:lnRef>
                <a:fillRef idx="0">
                  <a:schemeClr val="accent1"/>
                </a:fillRef>
                <a:effectRef idx="0">
                  <a:schemeClr val="accent1"/>
                </a:effectRef>
                <a:fontRef idx="minor">
                  <a:schemeClr val="tx1"/>
                </a:fontRef>
              </p:style>
            </p:cxnSp>
          </p:grpSp>
          <p:sp>
            <p:nvSpPr>
              <p:cNvPr id="17" name="Text Box 20"/>
              <p:cNvSpPr txBox="1">
                <a:spLocks/>
              </p:cNvSpPr>
              <p:nvPr/>
            </p:nvSpPr>
            <p:spPr bwMode="auto">
              <a:xfrm>
                <a:off x="3319145" y="3925570"/>
                <a:ext cx="564515" cy="412750"/>
              </a:xfrm>
              <a:prstGeom prst="rect">
                <a:avLst/>
              </a:prstGeom>
              <a:noFill/>
              <a:ln w="0">
                <a:noFill/>
                <a:prstDash/>
              </a:ln>
            </p:spPr>
            <p:txBody>
              <a:bodyPr vert="horz" wrap="none" lIns="91440" tIns="45720" rIns="91440" bIns="45720" numCol="1" anchor="t">
                <a:spAutoFit/>
              </a:bodyPr>
              <a:lstStyle/>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점포</a:t>
                </a:r>
                <a:endParaRPr lang="ko-KR" altLang="en-US" sz="1000" b="0" cap="none" dirty="0">
                  <a:ln w="9525" cap="flat" cmpd="sng">
                    <a:prstDash/>
                  </a:ln>
                  <a:solidFill>
                    <a:srgbClr val="41280D"/>
                  </a:solidFill>
                  <a:latin typeface="굴림" charset="0"/>
                  <a:ea typeface="굴림" charset="0"/>
                </a:endParaRPr>
              </a:p>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관리자</a:t>
                </a:r>
                <a:endParaRPr lang="ko-KR" altLang="en-US" sz="1000" b="0" cap="none" dirty="0">
                  <a:ln w="9525" cap="flat" cmpd="sng">
                    <a:prstDash/>
                  </a:ln>
                  <a:solidFill>
                    <a:srgbClr val="41280D"/>
                  </a:solidFill>
                  <a:latin typeface="굴림" charset="0"/>
                  <a:ea typeface="굴림" charset="0"/>
                </a:endParaRPr>
              </a:p>
            </p:txBody>
          </p:sp>
        </p:grpSp>
        <p:grpSp>
          <p:nvGrpSpPr>
            <p:cNvPr id="7" name="Group 21"/>
            <p:cNvGrpSpPr>
              <a:grpSpLocks/>
            </p:cNvGrpSpPr>
            <p:nvPr/>
          </p:nvGrpSpPr>
          <p:grpSpPr bwMode="auto">
            <a:xfrm>
              <a:off x="2456180" y="3916680"/>
              <a:ext cx="145415" cy="239395"/>
              <a:chOff x="2456180" y="3916680"/>
              <a:chExt cx="145415" cy="239395"/>
            </a:xfrm>
          </p:grpSpPr>
        </p:grpSp>
        <p:sp>
          <p:nvSpPr>
            <p:cNvPr id="8" name="Rectangle 29"/>
            <p:cNvSpPr>
              <a:spLocks/>
            </p:cNvSpPr>
            <p:nvPr/>
          </p:nvSpPr>
          <p:spPr bwMode="auto">
            <a:xfrm>
              <a:off x="2232660" y="2402205"/>
              <a:ext cx="686435" cy="631190"/>
            </a:xfrm>
            <a:prstGeom prst="rect">
              <a:avLst/>
            </a:prstGeom>
            <a:noFill/>
            <a:ln w="9525" cap="flat" cmpd="sng">
              <a:solidFill>
                <a:srgbClr val="41280D">
                  <a:alpha val="100000"/>
                </a:srgbClr>
              </a:solidFill>
              <a:prstDash val="solid"/>
              <a:miter lim="800000"/>
            </a:ln>
          </p:spPr>
          <p:txBody>
            <a:bodyPr vert="horz" wrap="none" lIns="91440" tIns="45720" rIns="91440" bIns="45720" numCol="1" anchor="ctr">
              <a:noAutofit/>
            </a:bodyPr>
            <a:lstStyle/>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&lt;&lt;actor&gt;&gt;</a:t>
              </a:r>
              <a:endParaRPr lang="ko-KR" altLang="en-US" sz="1000" b="0" cap="none" dirty="0">
                <a:ln w="9525" cap="flat" cmpd="sng">
                  <a:prstDash/>
                </a:ln>
                <a:solidFill>
                  <a:srgbClr val="41280D"/>
                </a:solidFill>
                <a:latin typeface="굴림" charset="0"/>
                <a:ea typeface="굴림" charset="0"/>
              </a:endParaRPr>
            </a:p>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대여 활동</a:t>
              </a:r>
              <a:endParaRPr lang="ko-KR" altLang="en-US" sz="1000" b="0" cap="none" dirty="0">
                <a:ln w="9525" cap="flat" cmpd="sng">
                  <a:prstDash/>
                </a:ln>
                <a:solidFill>
                  <a:srgbClr val="41280D"/>
                </a:solidFill>
                <a:latin typeface="굴림" charset="0"/>
                <a:ea typeface="굴림" charset="0"/>
              </a:endParaRPr>
            </a:p>
            <a:p>
              <a:pPr marL="0" indent="0" algn="ctr" defTabSz="914400" fontAlgn="base">
                <a:lnSpc>
                  <a:spcPct val="100000"/>
                </a:lnSpc>
                <a:spcBef>
                  <a:spcPts val="0"/>
                </a:spcBef>
                <a:spcAft>
                  <a:spcPts val="0"/>
                </a:spcAft>
                <a:buFontTx/>
                <a:buNone/>
              </a:pPr>
              <a:r>
                <a:rPr lang="en-US" altLang="ko-KR" sz="1000" b="0" cap="none" dirty="0">
                  <a:ln w="9525" cap="flat" cmpd="sng">
                    <a:prstDash/>
                  </a:ln>
                  <a:solidFill>
                    <a:srgbClr val="41280D"/>
                  </a:solidFill>
                  <a:latin typeface="굴림" charset="0"/>
                  <a:ea typeface="굴림" charset="0"/>
                </a:rPr>
                <a:t>시스템</a:t>
              </a:r>
              <a:endParaRPr lang="ko-KR" altLang="en-US" sz="1000" b="0" cap="none" dirty="0">
                <a:ln w="9525" cap="flat" cmpd="sng">
                  <a:prstDash/>
                </a:ln>
                <a:solidFill>
                  <a:srgbClr val="41280D"/>
                </a:solidFill>
                <a:latin typeface="굴림" charset="0"/>
                <a:ea typeface="굴림" charset="0"/>
              </a:endParaRPr>
            </a:p>
          </p:txBody>
        </p:sp>
      </p:grpSp>
      <p:grpSp>
        <p:nvGrpSpPr>
          <p:cNvPr id="30" name="Group 31"/>
          <p:cNvGrpSpPr>
            <a:grpSpLocks/>
          </p:cNvGrpSpPr>
          <p:nvPr/>
        </p:nvGrpSpPr>
        <p:grpSpPr bwMode="auto">
          <a:xfrm>
            <a:off x="7293610" y="2299335"/>
            <a:ext cx="2819400" cy="1574800"/>
            <a:chOff x="7293610" y="2299335"/>
            <a:chExt cx="2819400" cy="1574800"/>
          </a:xfrm>
        </p:grpSpPr>
        <p:sp>
          <p:nvSpPr>
            <p:cNvPr id="31" name="Rectangle 32"/>
            <p:cNvSpPr>
              <a:spLocks noChangeArrowheads="1"/>
            </p:cNvSpPr>
            <p:nvPr/>
          </p:nvSpPr>
          <p:spPr bwMode="auto">
            <a:xfrm>
              <a:off x="7293610" y="229933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dirty="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지불인증</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서비스</a:t>
              </a:r>
            </a:p>
          </p:txBody>
        </p:sp>
        <p:sp>
          <p:nvSpPr>
            <p:cNvPr id="32" name="Rectangle 33"/>
            <p:cNvSpPr>
              <a:spLocks noChangeArrowheads="1"/>
            </p:cNvSpPr>
            <p:nvPr/>
          </p:nvSpPr>
          <p:spPr bwMode="auto">
            <a:xfrm>
              <a:off x="8360410" y="229933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세금 계산</a:t>
              </a:r>
            </a:p>
          </p:txBody>
        </p:sp>
        <p:sp>
          <p:nvSpPr>
            <p:cNvPr id="33" name="Rectangle 34"/>
            <p:cNvSpPr>
              <a:spLocks noChangeArrowheads="1"/>
            </p:cNvSpPr>
            <p:nvPr/>
          </p:nvSpPr>
          <p:spPr bwMode="auto">
            <a:xfrm>
              <a:off x="72936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dirty="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회계</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시스템</a:t>
              </a:r>
            </a:p>
          </p:txBody>
        </p:sp>
        <p:sp>
          <p:nvSpPr>
            <p:cNvPr id="34" name="Rectangle 35"/>
            <p:cNvSpPr>
              <a:spLocks noChangeArrowheads="1"/>
            </p:cNvSpPr>
            <p:nvPr/>
          </p:nvSpPr>
          <p:spPr bwMode="auto">
            <a:xfrm>
              <a:off x="83604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HR</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시스템</a:t>
              </a:r>
            </a:p>
          </p:txBody>
        </p:sp>
        <p:sp>
          <p:nvSpPr>
            <p:cNvPr id="35" name="Rectangle 36"/>
            <p:cNvSpPr>
              <a:spLocks noChangeArrowheads="1"/>
            </p:cNvSpPr>
            <p:nvPr/>
          </p:nvSpPr>
          <p:spPr bwMode="auto">
            <a:xfrm>
              <a:off x="94272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재고</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시스템</a:t>
              </a:r>
            </a:p>
          </p:txBody>
        </p:sp>
      </p:grpSp>
      <p:sp>
        <p:nvSpPr>
          <p:cNvPr id="42" name="Oval 30"/>
          <p:cNvSpPr>
            <a:spLocks/>
          </p:cNvSpPr>
          <p:nvPr/>
        </p:nvSpPr>
        <p:spPr bwMode="auto">
          <a:xfrm>
            <a:off x="4750435" y="2816860"/>
            <a:ext cx="1296670" cy="552450"/>
          </a:xfrm>
          <a:prstGeom prst="ellipse">
            <a:avLst/>
          </a:prstGeom>
          <a:noFill/>
          <a:ln w="9525" cap="flat" cmpd="sng">
            <a:solidFill>
              <a:schemeClr val="tx1">
                <a:alpha val="100000"/>
              </a:schemeClr>
            </a:solidFill>
            <a:prstDash val="solid"/>
            <a:round/>
          </a:ln>
        </p:spPr>
        <p:txBody>
          <a:bodyPr vert="horz" wrap="none" lIns="91440" tIns="45720" rIns="91440" bIns="45720" numCol="1" anchor="ctr">
            <a:noAutofit/>
          </a:bodyPr>
          <a:lstStyle/>
          <a:p>
            <a:pPr marL="0" indent="0" algn="ctr" defTabSz="457200" eaLnBrk="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대여시스템</a:t>
            </a:r>
            <a:endParaRPr lang="ko-KR" altLang="en-US" sz="1200" b="0" cap="none" dirty="0">
              <a:solidFill>
                <a:schemeClr val="tx1"/>
              </a:solidFill>
              <a:latin typeface="굴림" charset="0"/>
              <a:ea typeface="굴림" charset="0"/>
            </a:endParaRPr>
          </a:p>
        </p:txBody>
      </p:sp>
      <p:cxnSp>
        <p:nvCxnSpPr>
          <p:cNvPr id="43" name="Line 37"/>
          <p:cNvCxnSpPr/>
          <p:nvPr/>
        </p:nvCxnSpPr>
        <p:spPr bwMode="auto">
          <a:xfrm>
            <a:off x="3970020" y="3094990"/>
            <a:ext cx="762635" cy="1270"/>
          </a:xfrm>
          <a:prstGeom prst="line">
            <a:avLst/>
          </a:prstGeom>
          <a:noFill/>
          <a:ln w="9525" cap="flat" cmpd="sng">
            <a:solidFill>
              <a:schemeClr val="tx1">
                <a:alpha val="10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Line 38"/>
          <p:cNvCxnSpPr/>
          <p:nvPr/>
        </p:nvCxnSpPr>
        <p:spPr bwMode="auto">
          <a:xfrm>
            <a:off x="6045835" y="3083560"/>
            <a:ext cx="762635" cy="1270"/>
          </a:xfrm>
          <a:prstGeom prst="line">
            <a:avLst/>
          </a:prstGeom>
          <a:noFill/>
          <a:ln w="9525" cap="flat" cmpd="sng">
            <a:solidFill>
              <a:schemeClr val="tx1">
                <a:alpha val="10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45" name="Text Box 39"/>
          <p:cNvSpPr txBox="1">
            <a:spLocks/>
          </p:cNvSpPr>
          <p:nvPr/>
        </p:nvSpPr>
        <p:spPr bwMode="auto">
          <a:xfrm>
            <a:off x="3773805" y="2640330"/>
            <a:ext cx="996315" cy="276860"/>
          </a:xfrm>
          <a:prstGeom prst="rect">
            <a:avLst/>
          </a:prstGeom>
          <a:noFill/>
          <a:ln w="0">
            <a:noFill/>
            <a:prstDash/>
          </a:ln>
        </p:spPr>
        <p:txBody>
          <a:bodyPr vert="horz" wrap="square" lIns="91440" tIns="45720" rIns="91440" bIns="45720" numCol="1" anchor="t">
            <a:spAutoFit/>
          </a:bodyPr>
          <a:lstStyle/>
          <a:p>
            <a:pPr marL="0" indent="0" algn="l" defTabSz="45720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서비스 요청</a:t>
            </a:r>
            <a:endParaRPr lang="ko-KR" altLang="en-US" sz="1200" b="0" cap="none" dirty="0">
              <a:solidFill>
                <a:schemeClr val="tx1"/>
              </a:solidFill>
              <a:latin typeface="굴림" charset="0"/>
              <a:ea typeface="굴림" charset="0"/>
            </a:endParaRPr>
          </a:p>
        </p:txBody>
      </p:sp>
      <p:sp>
        <p:nvSpPr>
          <p:cNvPr id="46" name="Text Box 39"/>
          <p:cNvSpPr txBox="1">
            <a:spLocks/>
          </p:cNvSpPr>
          <p:nvPr/>
        </p:nvSpPr>
        <p:spPr bwMode="auto">
          <a:xfrm>
            <a:off x="5908675" y="2634615"/>
            <a:ext cx="996315" cy="276860"/>
          </a:xfrm>
          <a:prstGeom prst="rect">
            <a:avLst/>
          </a:prstGeom>
          <a:noFill/>
          <a:ln w="0">
            <a:noFill/>
            <a:prstDash/>
          </a:ln>
        </p:spPr>
        <p:txBody>
          <a:bodyPr vert="horz" wrap="square" lIns="91440" tIns="45720" rIns="91440" bIns="45720" numCol="1" anchor="t">
            <a:spAutoFit/>
          </a:bodyPr>
          <a:lstStyle/>
          <a:p>
            <a:pPr marL="0" indent="0" algn="l" defTabSz="45720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서비스 요청</a:t>
            </a:r>
            <a:endParaRPr lang="ko-KR" altLang="en-US" sz="1200" b="0" cap="none" dirty="0">
              <a:solidFill>
                <a:schemeClr val="tx1"/>
              </a:solidFill>
              <a:latin typeface="굴림" charset="0"/>
              <a:ea typeface="굴림" charset="0"/>
            </a:endParaRPr>
          </a:p>
        </p:txBody>
      </p:sp>
      <p:cxnSp>
        <p:nvCxnSpPr>
          <p:cNvPr id="47" name="직선 연결선 46"/>
          <p:cNvCxnSpPr/>
          <p:nvPr/>
        </p:nvCxnSpPr>
        <p:spPr>
          <a:xfrm>
            <a:off x="1936115" y="4505960"/>
            <a:ext cx="8601710" cy="6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240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Period.java-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getDay</a:t>
            </a:r>
            <a:r>
              <a:rPr lang="en-US" altLang="ko-KR" sz="1400" dirty="0">
                <a:solidFill>
                  <a:schemeClr val="tx2">
                    <a:lumMod val="65000"/>
                    <a:lumOff val="35000"/>
                  </a:schemeClr>
                </a:solidFill>
                <a:latin typeface="맑은 고딕" charset="0"/>
                <a:ea typeface="맑은 고딕" charset="0"/>
              </a:rPr>
              <a:t>(float _day)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].day==_day) return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delete(float s, float </a:t>
            </a:r>
            <a:r>
              <a:rPr lang="en-US" altLang="ko-KR" sz="1400" dirty="0" err="1">
                <a:solidFill>
                  <a:schemeClr val="tx2">
                    <a:lumMod val="65000"/>
                    <a:lumOff val="35000"/>
                  </a:schemeClr>
                </a:solidFill>
                <a:latin typeface="맑은 고딕" charset="0"/>
                <a:ea typeface="맑은 고딕" charset="0"/>
              </a:rPr>
              <a:t>l,int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for(float j=s*10; j&lt;=l*10;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].day==j/10)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473572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package </a:t>
            </a:r>
            <a:r>
              <a:rPr lang="ko-KR" altLang="en-US" sz="1400" dirty="0" err="1">
                <a:solidFill>
                  <a:schemeClr val="tx2">
                    <a:lumMod val="65000"/>
                    <a:lumOff val="35000"/>
                  </a:schemeClr>
                </a:solidFill>
                <a:latin typeface="맑은 고딕" charset="0"/>
                <a:ea typeface="맑은 고딕" charset="0"/>
              </a:rPr>
              <a:t>스키장비렌탈</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java.util.Scanner</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ADMIN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CASHIER =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adName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adpw</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mode;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 customer;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Scanner </a:t>
            </a:r>
            <a:r>
              <a:rPr lang="en-US" altLang="ko-KR" sz="1400" dirty="0" err="1">
                <a:solidFill>
                  <a:schemeClr val="tx2">
                    <a:lumMod val="65000"/>
                    <a:lumOff val="35000"/>
                  </a:schemeClr>
                </a:solidFill>
                <a:latin typeface="맑은 고딕" charset="0"/>
                <a:ea typeface="맑은 고딕" charset="0"/>
              </a:rPr>
              <a:t>scanner</a:t>
            </a:r>
            <a:r>
              <a:rPr lang="en-US" altLang="ko-KR" sz="1400" dirty="0">
                <a:solidFill>
                  <a:schemeClr val="tx2">
                    <a:lumMod val="65000"/>
                    <a:lumOff val="35000"/>
                  </a:schemeClr>
                </a:solidFill>
                <a:latin typeface="맑은 고딕" charset="0"/>
                <a:ea typeface="맑은 고딕" charset="0"/>
              </a:rPr>
              <a:t> = new Scanner(System.in);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69145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cashier = new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goods = new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customer = new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 = 150000;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loadDataBase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adName</a:t>
            </a:r>
            <a:r>
              <a:rPr lang="en-US" altLang="ko-KR" sz="1400" dirty="0">
                <a:solidFill>
                  <a:schemeClr val="tx2">
                    <a:lumMod val="65000"/>
                    <a:lumOff val="35000"/>
                  </a:schemeClr>
                </a:solidFill>
                <a:latin typeface="맑은 고딕" charset="0"/>
                <a:ea typeface="맑은 고딕" charset="0"/>
              </a:rPr>
              <a:t> = "admin";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adpw</a:t>
            </a:r>
            <a:r>
              <a:rPr lang="en-US" altLang="ko-KR" sz="1400" dirty="0">
                <a:solidFill>
                  <a:schemeClr val="tx2">
                    <a:lumMod val="65000"/>
                    <a:lumOff val="35000"/>
                  </a:schemeClr>
                </a:solidFill>
                <a:latin typeface="맑은 고딕" charset="0"/>
                <a:ea typeface="맑은 고딕" charset="0"/>
              </a:rPr>
              <a:t> = "0000";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Customer </a:t>
            </a:r>
            <a:r>
              <a:rPr lang="en-US" altLang="ko-KR" sz="1400" dirty="0" err="1">
                <a:solidFill>
                  <a:schemeClr val="tx2">
                    <a:lumMod val="65000"/>
                    <a:lumOff val="35000"/>
                  </a:schemeClr>
                </a:solidFill>
                <a:latin typeface="맑은 고딕" charset="0"/>
                <a:ea typeface="맑은 고딕" charset="0"/>
              </a:rPr>
              <a:t>db_customer</a:t>
            </a:r>
            <a:r>
              <a:rPr lang="en-US" altLang="ko-KR" sz="1400" dirty="0">
                <a:solidFill>
                  <a:schemeClr val="tx2">
                    <a:lumMod val="65000"/>
                    <a:lumOff val="35000"/>
                  </a:schemeClr>
                </a:solidFill>
                <a:latin typeface="맑은 고딕" charset="0"/>
                <a:ea typeface="맑은 고딕" charset="0"/>
              </a:rPr>
              <a:t> = new Customer();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스키</a:t>
            </a:r>
            <a:r>
              <a:rPr lang="en-US" altLang="ko-KR" sz="1400" dirty="0">
                <a:solidFill>
                  <a:schemeClr val="tx2">
                    <a:lumMod val="65000"/>
                    <a:lumOff val="35000"/>
                  </a:schemeClr>
                </a:solidFill>
                <a:latin typeface="맑은 고딕" charset="0"/>
                <a:ea typeface="맑은 고딕" charset="0"/>
              </a:rPr>
              <a:t>",20000,30);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보드</a:t>
            </a:r>
            <a:r>
              <a:rPr lang="en-US" altLang="ko-KR" sz="1400" dirty="0">
                <a:solidFill>
                  <a:schemeClr val="tx2">
                    <a:lumMod val="65000"/>
                    <a:lumOff val="35000"/>
                  </a:schemeClr>
                </a:solidFill>
                <a:latin typeface="맑은 고딕" charset="0"/>
                <a:ea typeface="맑은 고딕" charset="0"/>
              </a:rPr>
              <a:t>",20000,30);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고급의류</a:t>
            </a:r>
            <a:r>
              <a:rPr lang="en-US" altLang="ko-KR" sz="1400" dirty="0">
                <a:solidFill>
                  <a:schemeClr val="tx2">
                    <a:lumMod val="65000"/>
                    <a:lumOff val="35000"/>
                  </a:schemeClr>
                </a:solidFill>
                <a:latin typeface="맑은 고딕" charset="0"/>
                <a:ea typeface="맑은 고딕" charset="0"/>
              </a:rPr>
              <a:t>",20000,30);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일반의류</a:t>
            </a:r>
            <a:r>
              <a:rPr lang="en-US" altLang="ko-KR" sz="1400" dirty="0">
                <a:solidFill>
                  <a:schemeClr val="tx2">
                    <a:lumMod val="65000"/>
                    <a:lumOff val="35000"/>
                  </a:schemeClr>
                </a:solidFill>
                <a:latin typeface="맑은 고딕" charset="0"/>
                <a:ea typeface="맑은 고딕" charset="0"/>
              </a:rPr>
              <a:t>",10000,30);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보호대</a:t>
            </a:r>
            <a:r>
              <a:rPr lang="en-US" altLang="ko-KR" sz="1400" dirty="0">
                <a:solidFill>
                  <a:schemeClr val="tx2">
                    <a:lumMod val="65000"/>
                    <a:lumOff val="35000"/>
                  </a:schemeClr>
                </a:solidFill>
                <a:latin typeface="맑은 고딕" charset="0"/>
                <a:ea typeface="맑은 고딕" charset="0"/>
              </a:rPr>
              <a:t>",5000,30);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고글</a:t>
            </a:r>
            <a:r>
              <a:rPr lang="en-US" altLang="ko-KR" sz="1400" dirty="0">
                <a:solidFill>
                  <a:schemeClr val="tx2">
                    <a:lumMod val="65000"/>
                    <a:lumOff val="35000"/>
                  </a:schemeClr>
                </a:solidFill>
                <a:latin typeface="맑은 고딕" charset="0"/>
                <a:ea typeface="맑은 고딕" charset="0"/>
              </a:rPr>
              <a:t>",5000,30);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헬멧</a:t>
            </a:r>
            <a:r>
              <a:rPr lang="en-US" altLang="ko-KR" sz="1400" dirty="0">
                <a:solidFill>
                  <a:schemeClr val="tx2">
                    <a:lumMod val="65000"/>
                    <a:lumOff val="35000"/>
                  </a:schemeClr>
                </a:solidFill>
                <a:latin typeface="맑은 고딕" charset="0"/>
                <a:ea typeface="맑은 고딕" charset="0"/>
              </a:rPr>
              <a:t>",5000,30); </a:t>
            </a:r>
          </a:p>
        </p:txBody>
      </p:sp>
    </p:spTree>
    <p:extLst>
      <p:ext uri="{BB962C8B-B14F-4D97-AF65-F5344CB8AC3E}">
        <p14:creationId xmlns:p14="http://schemas.microsoft.com/office/powerpoint/2010/main" val="1704041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김우진</a:t>
            </a:r>
            <a:r>
              <a:rPr lang="en-US" altLang="ko-KR" sz="1400" dirty="0">
                <a:solidFill>
                  <a:schemeClr val="tx2">
                    <a:lumMod val="65000"/>
                    <a:lumOff val="35000"/>
                  </a:schemeClr>
                </a:solidFill>
                <a:latin typeface="맑은 고딕" charset="0"/>
                <a:ea typeface="맑은 고딕" charset="0"/>
              </a:rPr>
              <a:t>","on_11","1111");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cashier.add</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김해빈</a:t>
            </a:r>
            <a:r>
              <a:rPr lang="en-US" altLang="ko-KR" sz="1400" dirty="0">
                <a:solidFill>
                  <a:schemeClr val="tx2">
                    <a:lumMod val="65000"/>
                    <a:lumOff val="35000"/>
                  </a:schemeClr>
                </a:solidFill>
                <a:latin typeface="맑은 고딕" charset="0"/>
                <a:ea typeface="맑은 고딕" charset="0"/>
              </a:rPr>
              <a:t>","goqls2002","1234");</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스키</a:t>
            </a:r>
            <a:r>
              <a:rPr lang="en-US" altLang="ko-KR" sz="1400" dirty="0">
                <a:solidFill>
                  <a:schemeClr val="tx2">
                    <a:lumMod val="65000"/>
                    <a:lumOff val="35000"/>
                  </a:schemeClr>
                </a:solidFill>
                <a:latin typeface="맑은 고딕" charset="0"/>
                <a:ea typeface="맑은 고딕" charset="0"/>
              </a:rPr>
              <a:t>",50);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보드</a:t>
            </a:r>
            <a:r>
              <a:rPr lang="en-US" altLang="ko-KR" sz="1400" dirty="0">
                <a:solidFill>
                  <a:schemeClr val="tx2">
                    <a:lumMod val="65000"/>
                    <a:lumOff val="35000"/>
                  </a:schemeClr>
                </a:solidFill>
                <a:latin typeface="맑은 고딕" charset="0"/>
                <a:ea typeface="맑은 고딕" charset="0"/>
              </a:rPr>
              <a:t>",50);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tmp_reg1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tmp_reg1.enterReg("</a:t>
            </a:r>
            <a:r>
              <a:rPr lang="ko-KR" altLang="en-US" sz="1400" dirty="0">
                <a:solidFill>
                  <a:schemeClr val="tx2">
                    <a:lumMod val="65000"/>
                    <a:lumOff val="35000"/>
                  </a:schemeClr>
                </a:solidFill>
                <a:latin typeface="맑은 고딕" charset="0"/>
                <a:ea typeface="맑은 고딕" charset="0"/>
              </a:rPr>
              <a:t>스키</a:t>
            </a:r>
            <a:r>
              <a:rPr lang="en-US" altLang="ko-KR" sz="1400" dirty="0">
                <a:solidFill>
                  <a:schemeClr val="tx2">
                    <a:lumMod val="65000"/>
                    <a:lumOff val="35000"/>
                  </a:schemeClr>
                </a:solidFill>
                <a:latin typeface="맑은 고딕" charset="0"/>
                <a:ea typeface="맑은 고딕" charset="0"/>
              </a:rPr>
              <a:t>",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tmp_reg1.enterReg("</a:t>
            </a:r>
            <a:r>
              <a:rPr lang="ko-KR" altLang="en-US" sz="1400" dirty="0">
                <a:solidFill>
                  <a:schemeClr val="tx2">
                    <a:lumMod val="65000"/>
                    <a:lumOff val="35000"/>
                  </a:schemeClr>
                </a:solidFill>
                <a:latin typeface="맑은 고딕" charset="0"/>
                <a:ea typeface="맑은 고딕" charset="0"/>
              </a:rPr>
              <a:t>일반의류</a:t>
            </a:r>
            <a:r>
              <a:rPr lang="en-US" altLang="ko-KR" sz="1400" dirty="0">
                <a:solidFill>
                  <a:schemeClr val="tx2">
                    <a:lumMod val="65000"/>
                    <a:lumOff val="35000"/>
                  </a:schemeClr>
                </a:solidFill>
                <a:latin typeface="맑은 고딕" charset="0"/>
                <a:ea typeface="맑은 고딕" charset="0"/>
              </a:rPr>
              <a:t>",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tmp_reg1.enterReg("</a:t>
            </a:r>
            <a:r>
              <a:rPr lang="ko-KR" altLang="en-US" sz="1400" dirty="0">
                <a:solidFill>
                  <a:schemeClr val="tx2">
                    <a:lumMod val="65000"/>
                    <a:lumOff val="35000"/>
                  </a:schemeClr>
                </a:solidFill>
                <a:latin typeface="맑은 고딕" charset="0"/>
                <a:ea typeface="맑은 고딕" charset="0"/>
              </a:rPr>
              <a:t>보호대</a:t>
            </a:r>
            <a:r>
              <a:rPr lang="en-US" altLang="ko-KR" sz="1400" dirty="0">
                <a:solidFill>
                  <a:schemeClr val="tx2">
                    <a:lumMod val="65000"/>
                    <a:lumOff val="35000"/>
                  </a:schemeClr>
                </a:solidFill>
                <a:latin typeface="맑은 고딕" charset="0"/>
                <a:ea typeface="맑은 고딕" charset="0"/>
              </a:rPr>
              <a:t>",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tmp_reg1.enterReg("</a:t>
            </a:r>
            <a:r>
              <a:rPr lang="ko-KR" altLang="en-US" sz="1400" dirty="0">
                <a:solidFill>
                  <a:schemeClr val="tx2">
                    <a:lumMod val="65000"/>
                    <a:lumOff val="35000"/>
                  </a:schemeClr>
                </a:solidFill>
                <a:latin typeface="맑은 고딕" charset="0"/>
                <a:ea typeface="맑은 고딕" charset="0"/>
              </a:rPr>
              <a:t>헬멧</a:t>
            </a:r>
            <a:r>
              <a:rPr lang="en-US" altLang="ko-KR" sz="1400" dirty="0">
                <a:solidFill>
                  <a:schemeClr val="tx2">
                    <a:lumMod val="65000"/>
                    <a:lumOff val="35000"/>
                  </a:schemeClr>
                </a:solidFill>
                <a:latin typeface="맑은 고딕" charset="0"/>
                <a:ea typeface="맑은 고딕" charset="0"/>
              </a:rPr>
              <a:t>",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tmp_price1[] = new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[4];</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tmp_price1[0] = 100000;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tmp_price1[1] = 50000;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tmp_price1[2] = 25000;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tmp_price1[3] = 25000;</a:t>
            </a:r>
          </a:p>
        </p:txBody>
      </p:sp>
    </p:spTree>
    <p:extLst>
      <p:ext uri="{BB962C8B-B14F-4D97-AF65-F5344CB8AC3E}">
        <p14:creationId xmlns:p14="http://schemas.microsoft.com/office/powerpoint/2010/main" val="357013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db_customer.goods</a:t>
            </a:r>
            <a:r>
              <a:rPr lang="en-US" altLang="ko-KR" sz="1400" dirty="0">
                <a:solidFill>
                  <a:schemeClr val="tx2">
                    <a:lumMod val="65000"/>
                    <a:lumOff val="35000"/>
                  </a:schemeClr>
                </a:solidFill>
                <a:latin typeface="맑은 고딕" charset="0"/>
                <a:ea typeface="맑은 고딕" charset="0"/>
              </a:rPr>
              <a:t> = tmp_reg1;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db_customer.price</a:t>
            </a:r>
            <a:r>
              <a:rPr lang="en-US" altLang="ko-KR" sz="1400" dirty="0">
                <a:solidFill>
                  <a:schemeClr val="tx2">
                    <a:lumMod val="65000"/>
                    <a:lumOff val="35000"/>
                  </a:schemeClr>
                </a:solidFill>
                <a:latin typeface="맑은 고딕" charset="0"/>
                <a:ea typeface="맑은 고딕" charset="0"/>
              </a:rPr>
              <a:t> = tmp_price1;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db_customer.name = "</a:t>
            </a:r>
            <a:r>
              <a:rPr lang="ko-KR" altLang="en-US" sz="1400" dirty="0">
                <a:solidFill>
                  <a:schemeClr val="tx2">
                    <a:lumMod val="65000"/>
                    <a:lumOff val="35000"/>
                  </a:schemeClr>
                </a:solidFill>
                <a:latin typeface="맑은 고딕" charset="0"/>
                <a:ea typeface="맑은 고딕" charset="0"/>
              </a:rPr>
              <a:t>홍길동</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db_customer.phone_num</a:t>
            </a:r>
            <a:r>
              <a:rPr lang="en-US" altLang="ko-KR" sz="1400" dirty="0">
                <a:solidFill>
                  <a:schemeClr val="tx2">
                    <a:lumMod val="65000"/>
                    <a:lumOff val="35000"/>
                  </a:schemeClr>
                </a:solidFill>
                <a:latin typeface="맑은 고딕" charset="0"/>
                <a:ea typeface="맑은 고딕" charset="0"/>
              </a:rPr>
              <a:t> = "010-1234-5678";</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db_customer.day.add</a:t>
            </a:r>
            <a:r>
              <a:rPr lang="en-US" altLang="ko-KR" sz="1400" dirty="0">
                <a:solidFill>
                  <a:schemeClr val="tx2">
                    <a:lumMod val="65000"/>
                    <a:lumOff val="35000"/>
                  </a:schemeClr>
                </a:solidFill>
                <a:latin typeface="맑은 고딕" charset="0"/>
                <a:ea typeface="맑은 고딕" charset="0"/>
              </a:rPr>
              <a:t>((float)4.1, (float)4.5,5);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db_customer.gross_price</a:t>
            </a:r>
            <a:r>
              <a:rPr lang="en-US" altLang="ko-KR" sz="1400" dirty="0">
                <a:solidFill>
                  <a:schemeClr val="tx2">
                    <a:lumMod val="65000"/>
                    <a:lumOff val="35000"/>
                  </a:schemeClr>
                </a:solidFill>
                <a:latin typeface="맑은 고딕" charset="0"/>
                <a:ea typeface="맑은 고딕" charset="0"/>
              </a:rPr>
              <a:t> = 200000;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db_customer.payment_type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db_customer.kind_of_card</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농협</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day.add</a:t>
            </a:r>
            <a:r>
              <a:rPr lang="en-US" altLang="ko-KR" sz="1400" dirty="0">
                <a:solidFill>
                  <a:schemeClr val="tx2">
                    <a:lumMod val="65000"/>
                    <a:lumOff val="35000"/>
                  </a:schemeClr>
                </a:solidFill>
                <a:latin typeface="맑은 고딕" charset="0"/>
                <a:ea typeface="맑은 고딕" charset="0"/>
              </a:rPr>
              <a:t>((float)4.1, (float)4.5,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[3].</a:t>
            </a:r>
            <a:r>
              <a:rPr lang="en-US" altLang="ko-KR" sz="1400" dirty="0" err="1">
                <a:solidFill>
                  <a:schemeClr val="tx2">
                    <a:lumMod val="65000"/>
                    <a:lumOff val="35000"/>
                  </a:schemeClr>
                </a:solidFill>
                <a:latin typeface="맑은 고딕" charset="0"/>
                <a:ea typeface="맑은 고딕" charset="0"/>
              </a:rPr>
              <a:t>day.add</a:t>
            </a:r>
            <a:r>
              <a:rPr lang="en-US" altLang="ko-KR" sz="1400" dirty="0">
                <a:solidFill>
                  <a:schemeClr val="tx2">
                    <a:lumMod val="65000"/>
                    <a:lumOff val="35000"/>
                  </a:schemeClr>
                </a:solidFill>
                <a:latin typeface="맑은 고딕" charset="0"/>
                <a:ea typeface="맑은 고딕" charset="0"/>
              </a:rPr>
              <a:t>((float)4.1, (float)4.5,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[5].</a:t>
            </a:r>
            <a:r>
              <a:rPr lang="en-US" altLang="ko-KR" sz="1400" dirty="0" err="1">
                <a:solidFill>
                  <a:schemeClr val="tx2">
                    <a:lumMod val="65000"/>
                    <a:lumOff val="35000"/>
                  </a:schemeClr>
                </a:solidFill>
                <a:latin typeface="맑은 고딕" charset="0"/>
                <a:ea typeface="맑은 고딕" charset="0"/>
              </a:rPr>
              <a:t>day.add</a:t>
            </a:r>
            <a:r>
              <a:rPr lang="en-US" altLang="ko-KR" sz="1400" dirty="0">
                <a:solidFill>
                  <a:schemeClr val="tx2">
                    <a:lumMod val="65000"/>
                    <a:lumOff val="35000"/>
                  </a:schemeClr>
                </a:solidFill>
                <a:latin typeface="맑은 고딕" charset="0"/>
                <a:ea typeface="맑은 고딕" charset="0"/>
              </a:rPr>
              <a:t>((float)4.1, (float)4.5,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[6].</a:t>
            </a:r>
            <a:r>
              <a:rPr lang="en-US" altLang="ko-KR" sz="1400" dirty="0" err="1">
                <a:solidFill>
                  <a:schemeClr val="tx2">
                    <a:lumMod val="65000"/>
                    <a:lumOff val="35000"/>
                  </a:schemeClr>
                </a:solidFill>
                <a:latin typeface="맑은 고딕" charset="0"/>
                <a:ea typeface="맑은 고딕" charset="0"/>
              </a:rPr>
              <a:t>day.add</a:t>
            </a:r>
            <a:r>
              <a:rPr lang="en-US" altLang="ko-KR" sz="1400" dirty="0">
                <a:solidFill>
                  <a:schemeClr val="tx2">
                    <a:lumMod val="65000"/>
                    <a:lumOff val="35000"/>
                  </a:schemeClr>
                </a:solidFill>
                <a:latin typeface="맑은 고딕" charset="0"/>
                <a:ea typeface="맑은 고딕" charset="0"/>
              </a:rPr>
              <a:t>((float)4.1, (float)4.5, 5);</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db_customer</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customer.getCustomer</a:t>
            </a:r>
            <a:r>
              <a:rPr lang="en-US" altLang="ko-KR" sz="1400" dirty="0">
                <a:solidFill>
                  <a:schemeClr val="tx2">
                    <a:lumMod val="65000"/>
                    <a:lumOff val="35000"/>
                  </a:schemeClr>
                </a:solidFill>
                <a:latin typeface="맑은 고딕" charset="0"/>
                <a:ea typeface="맑은 고딕" charset="0"/>
              </a:rPr>
              <a:t>("010-1234-5678");</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].state=1;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customer.periodUpdate_Goods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5,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647988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saveDataBase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데이터 저장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login(){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로그인할 </a:t>
            </a:r>
            <a:r>
              <a:rPr lang="en-US" altLang="ko-KR" sz="1400" dirty="0">
                <a:solidFill>
                  <a:schemeClr val="tx2">
                    <a:lumMod val="65000"/>
                    <a:lumOff val="35000"/>
                  </a:schemeClr>
                </a:solidFill>
                <a:latin typeface="맑은 고딕" charset="0"/>
                <a:ea typeface="맑은 고딕" charset="0"/>
              </a:rPr>
              <a:t>ID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id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비밀번호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pw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("admin") &amp;&amp; </a:t>
            </a:r>
            <a:r>
              <a:rPr lang="en-US" altLang="ko-KR" sz="1400" dirty="0" err="1">
                <a:solidFill>
                  <a:schemeClr val="tx2">
                    <a:lumMod val="65000"/>
                    <a:lumOff val="35000"/>
                  </a:schemeClr>
                </a:solidFill>
                <a:latin typeface="맑은 고딕" charset="0"/>
                <a:ea typeface="맑은 고딕" charset="0"/>
              </a:rPr>
              <a:t>pw.equals</a:t>
            </a:r>
            <a:r>
              <a:rPr lang="en-US" altLang="ko-KR" sz="1400" dirty="0">
                <a:solidFill>
                  <a:schemeClr val="tx2">
                    <a:lumMod val="65000"/>
                    <a:lumOff val="35000"/>
                  </a:schemeClr>
                </a:solidFill>
                <a:latin typeface="맑은 고딕" charset="0"/>
                <a:ea typeface="맑은 고딕" charset="0"/>
              </a:rPr>
              <a:t>("0000"))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성공</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관리자모드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mode = ADMIN;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339787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cashier.list.length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&amp;&amp; </a:t>
            </a:r>
            <a:r>
              <a:rPr lang="en-US" altLang="ko-KR" sz="1400" dirty="0" err="1">
                <a:solidFill>
                  <a:schemeClr val="tx2">
                    <a:lumMod val="65000"/>
                    <a:lumOff val="35000"/>
                  </a:schemeClr>
                </a:solidFill>
                <a:latin typeface="맑은 고딕" charset="0"/>
                <a:ea typeface="맑은 고딕" charset="0"/>
              </a:rPr>
              <a:t>pw.equals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].pw))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성공</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mode =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실패</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449850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flag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o;</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물건의 이름 </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flag =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9930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if(flag==1)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flag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if(flag==0)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물건의 이름을 정확히 입력해 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수량 입력 </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반드시 숫자만 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this.register.enterReg</a:t>
            </a:r>
            <a:r>
              <a:rPr lang="en-US" altLang="ko-KR" sz="1400" dirty="0">
                <a:solidFill>
                  <a:schemeClr val="tx2">
                    <a:lumMod val="65000"/>
                    <a:lumOff val="35000"/>
                  </a:schemeClr>
                </a:solidFill>
                <a:latin typeface="맑은 고딕" charset="0"/>
                <a:ea typeface="맑은 고딕" charset="0"/>
              </a:rPr>
              <a:t>(name,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적용하고 나갈 시 </a:t>
            </a:r>
            <a:r>
              <a:rPr lang="en-US" altLang="ko-KR" sz="1400" dirty="0">
                <a:solidFill>
                  <a:schemeClr val="tx2">
                    <a:lumMod val="65000"/>
                    <a:lumOff val="35000"/>
                  </a:schemeClr>
                </a:solidFill>
                <a:latin typeface="맑은 고딕" charset="0"/>
                <a:ea typeface="맑은 고딕" charset="0"/>
              </a:rPr>
              <a:t>'y'</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('y'</a:t>
            </a:r>
            <a:r>
              <a:rPr lang="ko-KR" altLang="en-US" sz="1400" dirty="0">
                <a:solidFill>
                  <a:schemeClr val="tx2">
                    <a:lumMod val="65000"/>
                    <a:lumOff val="35000"/>
                  </a:schemeClr>
                </a:solidFill>
                <a:latin typeface="맑은 고딕" charset="0"/>
                <a:ea typeface="맑은 고딕" charset="0"/>
              </a:rPr>
              <a:t>외 </a:t>
            </a:r>
            <a:r>
              <a:rPr lang="ko-KR" altLang="en-US" sz="1400" dirty="0" err="1">
                <a:solidFill>
                  <a:schemeClr val="tx2">
                    <a:lumMod val="65000"/>
                    <a:lumOff val="35000"/>
                  </a:schemeClr>
                </a:solidFill>
                <a:latin typeface="맑은 고딕" charset="0"/>
                <a:ea typeface="맑은 고딕" charset="0"/>
              </a:rPr>
              <a:t>입력시</a:t>
            </a:r>
            <a:r>
              <a:rPr lang="ko-KR" altLang="en-US" sz="1400" dirty="0">
                <a:solidFill>
                  <a:schemeClr val="tx2">
                    <a:lumMod val="65000"/>
                    <a:lumOff val="35000"/>
                  </a:schemeClr>
                </a:solidFill>
                <a:latin typeface="맑은 고딕" charset="0"/>
                <a:ea typeface="맑은 고딕" charset="0"/>
              </a:rPr>
              <a:t> 물건 추가</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o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o.equals</a:t>
            </a:r>
            <a:r>
              <a:rPr lang="en-US" altLang="ko-KR" sz="1400" dirty="0">
                <a:solidFill>
                  <a:schemeClr val="tx2">
                    <a:lumMod val="65000"/>
                    <a:lumOff val="35000"/>
                  </a:schemeClr>
                </a:solidFill>
                <a:latin typeface="맑은 고딕" charset="0"/>
                <a:ea typeface="맑은 고딕" charset="0"/>
              </a:rPr>
              <a:t>("y"))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991858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setEnterGoodsEvent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rentEnterGoods</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Customer </a:t>
            </a:r>
            <a:r>
              <a:rPr lang="en-US" altLang="ko-KR" sz="1400" dirty="0" err="1">
                <a:solidFill>
                  <a:schemeClr val="tx2">
                    <a:lumMod val="65000"/>
                    <a:lumOff val="35000"/>
                  </a:schemeClr>
                </a:solidFill>
                <a:latin typeface="맑은 고딕" charset="0"/>
                <a:ea typeface="맑은 고딕" charset="0"/>
              </a:rPr>
              <a:t>tmp_customer</a:t>
            </a:r>
            <a:r>
              <a:rPr lang="en-US" altLang="ko-KR" sz="1400" dirty="0">
                <a:solidFill>
                  <a:schemeClr val="tx2">
                    <a:lumMod val="65000"/>
                    <a:lumOff val="35000"/>
                  </a:schemeClr>
                </a:solidFill>
                <a:latin typeface="맑은 고딕" charset="0"/>
                <a:ea typeface="맑은 고딕" charset="0"/>
              </a:rPr>
              <a:t> = new Customer();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 new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[100];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money=0;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361793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800" b="0" cap="none" dirty="0">
                <a:solidFill>
                  <a:schemeClr val="tx2">
                    <a:lumMod val="65000"/>
                    <a:lumOff val="35000"/>
                  </a:schemeClr>
                </a:solidFill>
                <a:latin typeface="맑은 고딕" charset="0"/>
                <a:ea typeface="맑은 고딕" charset="0"/>
              </a:rPr>
              <a:t>이점 요약</a:t>
            </a:r>
            <a:endParaRPr lang="ko-KR" altLang="en-US" sz="2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aphicFrame>
        <p:nvGraphicFramePr>
          <p:cNvPr id="2" name="표 1"/>
          <p:cNvGraphicFramePr>
            <a:graphicFrameLocks noGrp="1"/>
          </p:cNvGraphicFramePr>
          <p:nvPr/>
        </p:nvGraphicFramePr>
        <p:xfrm>
          <a:off x="1416685" y="1745615"/>
          <a:ext cx="9297670" cy="4295140"/>
        </p:xfrm>
        <a:graphic>
          <a:graphicData uri="http://schemas.openxmlformats.org/drawingml/2006/table">
            <a:tbl>
              <a:tblPr firstRow="1" bandRow="1">
                <a:tableStyleId>{5C22544A-7EE6-4342-B048-85BDC9FD1C3A}</a:tableStyleId>
              </a:tblPr>
              <a:tblGrid>
                <a:gridCol w="4648835">
                  <a:extLst>
                    <a:ext uri="{9D8B030D-6E8A-4147-A177-3AD203B41FA5}">
                      <a16:colId xmlns:a16="http://schemas.microsoft.com/office/drawing/2014/main" val="20000"/>
                    </a:ext>
                  </a:extLst>
                </a:gridCol>
                <a:gridCol w="4648835">
                  <a:extLst>
                    <a:ext uri="{9D8B030D-6E8A-4147-A177-3AD203B41FA5}">
                      <a16:colId xmlns:a16="http://schemas.microsoft.com/office/drawing/2014/main" val="20001"/>
                    </a:ext>
                  </a:extLst>
                </a:gridCol>
              </a:tblGrid>
              <a:tr h="445135">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지원하는</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특징</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관련자의</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이점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9791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기능적으로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시스템은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대여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내역</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파악</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취소</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등을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포함하여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조직이</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요구하는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모든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일반적인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제공</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자동화되고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빠른</a:t>
                      </a:r>
                      <a:r>
                        <a:rPr lang="en-US" altLang="ko-KR" sz="1800" b="0" kern="1200" dirty="0">
                          <a:solidFill>
                            <a:srgbClr val="000000"/>
                          </a:solidFill>
                          <a:latin typeface="Corbel" charset="0"/>
                          <a:ea typeface="Corbel" charset="0"/>
                        </a:rPr>
                        <a:t> 시스템 </a:t>
                      </a:r>
                      <a:r>
                        <a:rPr lang="en-US" altLang="ko-KR" sz="1800" b="0" kern="1200" dirty="0">
                          <a:solidFill>
                            <a:srgbClr val="000000"/>
                          </a:solidFill>
                          <a:latin typeface="맑은 고딕" charset="0"/>
                          <a:ea typeface="맑은 고딕" charset="0"/>
                        </a:rPr>
                        <a:t>서비스</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서비스를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이용할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없는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경우에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대비하여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실패의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자동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감지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지역</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오프라인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처리로의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전환</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외부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컴포넌트의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작동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실패에도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지속적인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다양한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시나리오의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지점에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장착할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있는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비즈니스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유연한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비즈니스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로직</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구성</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3"/>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사업</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표준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프로토콜을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사용하여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a:t>
                      </a:r>
                      <a:r>
                        <a:rPr lang="en-US" altLang="ko-KR" sz="1800" b="0" kern="1200" dirty="0">
                          <a:solidFill>
                            <a:srgbClr val="000000"/>
                          </a:solidFill>
                          <a:latin typeface="Corbel" charset="0"/>
                          <a:ea typeface="Corbel" charset="0"/>
                        </a:rPr>
                        <a:t> 3</a:t>
                      </a:r>
                      <a:r>
                        <a:rPr lang="en-US" altLang="ko-KR" sz="1800" b="0" kern="1200" dirty="0">
                          <a:solidFill>
                            <a:srgbClr val="000000"/>
                          </a:solidFill>
                          <a:latin typeface="맑은 고딕" charset="0"/>
                          <a:ea typeface="맑은 고딕" charset="0"/>
                        </a:rPr>
                        <a:t>자에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의해</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개발된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시스템과의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실시간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트랜잭션</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측정과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계획</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지원을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위한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적시의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정확한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대여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회계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재고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정보</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4"/>
                  </a:ext>
                </a:extLst>
              </a:tr>
              <a:tr h="44513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638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스키장비를 대여할 첫번째 날짜를 입력하세요</a:t>
            </a:r>
            <a:r>
              <a:rPr lang="en-US" altLang="ko-KR" sz="1400" dirty="0">
                <a:solidFill>
                  <a:schemeClr val="tx2">
                    <a:lumMod val="65000"/>
                    <a:lumOff val="35000"/>
                  </a:schemeClr>
                </a:solidFill>
                <a:latin typeface="맑은 고딕" charset="0"/>
                <a:ea typeface="맑은 고딕" charset="0"/>
              </a:rPr>
              <a:t>(ex)6</a:t>
            </a:r>
            <a:r>
              <a:rPr lang="ko-KR" altLang="en-US" sz="1400" dirty="0">
                <a:solidFill>
                  <a:schemeClr val="tx2">
                    <a:lumMod val="65000"/>
                    <a:lumOff val="35000"/>
                  </a:schemeClr>
                </a:solidFill>
                <a:latin typeface="맑은 고딕" charset="0"/>
                <a:ea typeface="맑은 고딕" charset="0"/>
              </a:rPr>
              <a:t>월 </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일 </a:t>
            </a:r>
            <a:r>
              <a:rPr lang="en-US" altLang="ko-KR" sz="1400" dirty="0">
                <a:solidFill>
                  <a:schemeClr val="tx2">
                    <a:lumMod val="65000"/>
                    <a:lumOff val="35000"/>
                  </a:schemeClr>
                </a:solidFill>
                <a:latin typeface="맑은 고딕" charset="0"/>
                <a:ea typeface="맑은 고딕" charset="0"/>
              </a:rPr>
              <a:t>-&gt; '6.1'</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scanner.nextFloat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스키장비를 대여할 마지막 날짜를 입력하세요</a:t>
            </a:r>
            <a:r>
              <a:rPr lang="en-US" altLang="ko-KR" sz="1400" dirty="0">
                <a:solidFill>
                  <a:schemeClr val="tx2">
                    <a:lumMod val="65000"/>
                    <a:lumOff val="35000"/>
                  </a:schemeClr>
                </a:solidFill>
                <a:latin typeface="맑은 고딕" charset="0"/>
                <a:ea typeface="맑은 고딕" charset="0"/>
              </a:rPr>
              <a:t>(ex)6</a:t>
            </a:r>
            <a:r>
              <a:rPr lang="ko-KR" altLang="en-US" sz="1400" dirty="0">
                <a:solidFill>
                  <a:schemeClr val="tx2">
                    <a:lumMod val="65000"/>
                    <a:lumOff val="35000"/>
                  </a:schemeClr>
                </a:solidFill>
                <a:latin typeface="맑은 고딕" charset="0"/>
                <a:ea typeface="맑은 고딕" charset="0"/>
              </a:rPr>
              <a:t>월 </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일 </a:t>
            </a:r>
            <a:r>
              <a:rPr lang="en-US" altLang="ko-KR" sz="1400" dirty="0">
                <a:solidFill>
                  <a:schemeClr val="tx2">
                    <a:lumMod val="65000"/>
                    <a:lumOff val="35000"/>
                  </a:schemeClr>
                </a:solidFill>
                <a:latin typeface="맑은 고딕" charset="0"/>
                <a:ea typeface="맑은 고딕" charset="0"/>
              </a:rPr>
              <a:t>-&gt; '6.1'</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scanner.nextFloat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대여하실 장비 수량을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357918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1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for(float j = </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*10; j &lt;=</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*10;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k=0; k&lt;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k++)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[k]==null)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[k].</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[k].</a:t>
            </a:r>
            <a:r>
              <a:rPr lang="en-US" altLang="ko-KR" sz="1400" dirty="0" err="1">
                <a:solidFill>
                  <a:schemeClr val="tx2">
                    <a:lumMod val="65000"/>
                    <a:lumOff val="35000"/>
                  </a:schemeClr>
                </a:solidFill>
                <a:latin typeface="맑은 고딕" charset="0"/>
                <a:ea typeface="맑은 고딕" charset="0"/>
              </a:rPr>
              <a:t>isRent</a:t>
            </a:r>
            <a:r>
              <a:rPr lang="en-US" altLang="ko-KR" sz="1400" dirty="0">
                <a:solidFill>
                  <a:schemeClr val="tx2">
                    <a:lumMod val="65000"/>
                    <a:lumOff val="35000"/>
                  </a:schemeClr>
                </a:solidFill>
                <a:latin typeface="맑은 고딕" charset="0"/>
                <a:ea typeface="맑은 고딕" charset="0"/>
              </a:rPr>
              <a:t>(j);</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(j/10 + "</a:t>
            </a:r>
            <a:r>
              <a:rPr lang="ko-KR" altLang="en-US" sz="1400" dirty="0">
                <a:solidFill>
                  <a:schemeClr val="tx2">
                    <a:lumMod val="65000"/>
                    <a:lumOff val="35000"/>
                  </a:schemeClr>
                </a:solidFill>
                <a:latin typeface="맑은 고딕" charset="0"/>
                <a:ea typeface="맑은 고딕" charset="0"/>
              </a:rPr>
              <a:t>일의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재고가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num-quan</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 만큼 재고가 부족합니다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현재 재고는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개입니다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대여수량을 다시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410738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성함을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휴대폰 번호를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예약 하시겠습니까</a:t>
            </a:r>
            <a:r>
              <a:rPr lang="en-US" altLang="ko-KR" sz="1400" dirty="0">
                <a:solidFill>
                  <a:schemeClr val="tx2">
                    <a:lumMod val="65000"/>
                    <a:lumOff val="35000"/>
                  </a:schemeClr>
                </a:solidFill>
                <a:latin typeface="맑은 고딕" charset="0"/>
                <a:ea typeface="맑은 고딕" charset="0"/>
              </a:rPr>
              <a:t>?(y/n)");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o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o.equals</a:t>
            </a:r>
            <a:r>
              <a:rPr lang="en-US" altLang="ko-KR" sz="1400" dirty="0">
                <a:solidFill>
                  <a:schemeClr val="tx2">
                    <a:lumMod val="65000"/>
                    <a:lumOff val="35000"/>
                  </a:schemeClr>
                </a:solidFill>
                <a:latin typeface="맑은 고딕" charset="0"/>
                <a:ea typeface="맑은 고딕" charset="0"/>
              </a:rPr>
              <a:t>("y"))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o.equals</a:t>
            </a:r>
            <a:r>
              <a:rPr lang="en-US" altLang="ko-KR" sz="1400" dirty="0">
                <a:solidFill>
                  <a:schemeClr val="tx2">
                    <a:lumMod val="65000"/>
                    <a:lumOff val="35000"/>
                  </a:schemeClr>
                </a:solidFill>
                <a:latin typeface="맑은 고딕" charset="0"/>
                <a:ea typeface="맑은 고딕" charset="0"/>
              </a:rPr>
              <a:t>("n"))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("'y'</a:t>
            </a:r>
            <a:r>
              <a:rPr lang="ko-KR" altLang="en-US" sz="1400" dirty="0">
                <a:solidFill>
                  <a:schemeClr val="tx2">
                    <a:lumMod val="65000"/>
                    <a:lumOff val="35000"/>
                  </a:schemeClr>
                </a:solidFill>
                <a:latin typeface="맑은 고딕" charset="0"/>
                <a:ea typeface="맑은 고딕" charset="0"/>
              </a:rPr>
              <a:t>나 </a:t>
            </a:r>
            <a:r>
              <a:rPr lang="en-US" altLang="ko-KR" sz="1400" dirty="0">
                <a:solidFill>
                  <a:schemeClr val="tx2">
                    <a:lumMod val="65000"/>
                    <a:lumOff val="35000"/>
                  </a:schemeClr>
                </a:solidFill>
                <a:latin typeface="맑은 고딕" charset="0"/>
                <a:ea typeface="맑은 고딕" charset="0"/>
              </a:rPr>
              <a:t>'n'</a:t>
            </a:r>
            <a:r>
              <a:rPr lang="ko-KR" altLang="en-US" sz="1400" dirty="0">
                <a:solidFill>
                  <a:schemeClr val="tx2">
                    <a:lumMod val="65000"/>
                    <a:lumOff val="35000"/>
                  </a:schemeClr>
                </a:solidFill>
                <a:latin typeface="맑은 고딕" charset="0"/>
                <a:ea typeface="맑은 고딕" charset="0"/>
              </a:rPr>
              <a:t>을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921052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price[</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goods.sale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price[</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*10)-(</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*10)+1);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총 가격은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입니다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어떤 방식으로 결제를 하시겠습니까</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payment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993071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얼마를 내시겠습니까</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원 생략</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반드시 숫자만 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money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if(money&lt;</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총 가격보다 같거나 큰 금액을 주시기 바랍니다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(money + "</a:t>
            </a:r>
            <a:r>
              <a:rPr lang="ko-KR" altLang="en-US" sz="1400" dirty="0">
                <a:solidFill>
                  <a:schemeClr val="tx2">
                    <a:lumMod val="65000"/>
                    <a:lumOff val="35000"/>
                  </a:schemeClr>
                </a:solidFill>
                <a:latin typeface="맑은 고딕" charset="0"/>
                <a:ea typeface="맑은 고딕" charset="0"/>
              </a:rPr>
              <a:t>원 받았습니다</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거스름돈은 </a:t>
            </a:r>
            <a:r>
              <a:rPr lang="en-US" altLang="ko-KR" sz="1400" dirty="0">
                <a:solidFill>
                  <a:schemeClr val="tx2">
                    <a:lumMod val="65000"/>
                    <a:lumOff val="35000"/>
                  </a:schemeClr>
                </a:solidFill>
                <a:latin typeface="맑은 고딕" charset="0"/>
                <a:ea typeface="맑은 고딕" charset="0"/>
              </a:rPr>
              <a:t>" + (money-</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원입니다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009723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card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payCredit</a:t>
            </a:r>
            <a:r>
              <a:rPr lang="en-US" altLang="ko-KR" sz="1400" dirty="0">
                <a:solidFill>
                  <a:schemeClr val="tx2">
                    <a:lumMod val="65000"/>
                    <a:lumOff val="35000"/>
                  </a:schemeClr>
                </a:solidFill>
                <a:latin typeface="맑은 고딕" charset="0"/>
                <a:ea typeface="맑은 고딕" charset="0"/>
              </a:rPr>
              <a:t>(card);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를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p:txBody>
      </p:sp>
    </p:spTree>
    <p:extLst>
      <p:ext uri="{BB962C8B-B14F-4D97-AF65-F5344CB8AC3E}">
        <p14:creationId xmlns:p14="http://schemas.microsoft.com/office/powerpoint/2010/main" val="542366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tmp_customer.goods</a:t>
            </a:r>
            <a:r>
              <a:rPr lang="en-US" altLang="ko-KR" sz="1400" dirty="0">
                <a:solidFill>
                  <a:schemeClr val="tx2">
                    <a:lumMod val="65000"/>
                    <a:lumOff val="35000"/>
                  </a:schemeClr>
                </a:solidFill>
                <a:latin typeface="맑은 고딕" charset="0"/>
                <a:ea typeface="맑은 고딕" charset="0"/>
              </a:rPr>
              <a:t> =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tmp_customer.price</a:t>
            </a:r>
            <a:r>
              <a:rPr lang="en-US" altLang="ko-KR" sz="1400" dirty="0">
                <a:solidFill>
                  <a:schemeClr val="tx2">
                    <a:lumMod val="65000"/>
                    <a:lumOff val="35000"/>
                  </a:schemeClr>
                </a:solidFill>
                <a:latin typeface="맑은 고딕" charset="0"/>
                <a:ea typeface="맑은 고딕" charset="0"/>
              </a:rPr>
              <a:t>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tmp_customer.name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tmp_customer.phone_num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tmp_customer.day.add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first_day,last_day,register.list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tmp_customer.gross_price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tmp_customer.payment_type</a:t>
            </a:r>
            <a:r>
              <a:rPr lang="en-US" altLang="ko-KR" sz="1400" dirty="0">
                <a:solidFill>
                  <a:schemeClr val="tx2">
                    <a:lumMod val="65000"/>
                    <a:lumOff val="35000"/>
                  </a:schemeClr>
                </a:solidFill>
                <a:latin typeface="맑은 고딕" charset="0"/>
                <a:ea typeface="맑은 고딕" charset="0"/>
              </a:rPr>
              <a:t> = 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tmp_customer.kind_of_card</a:t>
            </a:r>
            <a:r>
              <a:rPr lang="en-US" altLang="ko-KR" sz="1400" dirty="0">
                <a:solidFill>
                  <a:schemeClr val="tx2">
                    <a:lumMod val="65000"/>
                    <a:lumOff val="35000"/>
                  </a:schemeClr>
                </a:solidFill>
                <a:latin typeface="맑은 고딕" charset="0"/>
                <a:ea typeface="맑은 고딕" charset="0"/>
              </a:rPr>
              <a:t> =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725282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tmp_customer.goods</a:t>
            </a:r>
            <a:r>
              <a:rPr lang="en-US" altLang="ko-KR" sz="1400" dirty="0">
                <a:solidFill>
                  <a:schemeClr val="tx2">
                    <a:lumMod val="65000"/>
                    <a:lumOff val="35000"/>
                  </a:schemeClr>
                </a:solidFill>
                <a:latin typeface="맑은 고딕" charset="0"/>
                <a:ea typeface="맑은 고딕" charset="0"/>
              </a:rPr>
              <a:t> =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tmp_customer.price</a:t>
            </a:r>
            <a:r>
              <a:rPr lang="en-US" altLang="ko-KR" sz="1400" dirty="0">
                <a:solidFill>
                  <a:schemeClr val="tx2">
                    <a:lumMod val="65000"/>
                    <a:lumOff val="35000"/>
                  </a:schemeClr>
                </a:solidFill>
                <a:latin typeface="맑은 고딕" charset="0"/>
                <a:ea typeface="맑은 고딕" charset="0"/>
              </a:rPr>
              <a:t>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tmp_customer.name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tmp_customer.phone_num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tmp_customer.day.add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first_day,last_day,register.list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tmp_customer.received_money</a:t>
            </a:r>
            <a:r>
              <a:rPr lang="en-US" altLang="ko-KR" sz="1400" dirty="0">
                <a:solidFill>
                  <a:schemeClr val="tx2">
                    <a:lumMod val="65000"/>
                    <a:lumOff val="35000"/>
                  </a:schemeClr>
                </a:solidFill>
                <a:latin typeface="맑은 고딕" charset="0"/>
                <a:ea typeface="맑은 고딕" charset="0"/>
              </a:rPr>
              <a:t> = money;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tmp_customer.change</a:t>
            </a:r>
            <a:r>
              <a:rPr lang="en-US" altLang="ko-KR" sz="1400" dirty="0">
                <a:solidFill>
                  <a:schemeClr val="tx2">
                    <a:lumMod val="65000"/>
                    <a:lumOff val="35000"/>
                  </a:schemeClr>
                </a:solidFill>
                <a:latin typeface="맑은 고딕" charset="0"/>
                <a:ea typeface="맑은 고딕" charset="0"/>
              </a:rPr>
              <a:t> = money-</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tmp_customer.gross_price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tmp_customer.payment_type</a:t>
            </a:r>
            <a:r>
              <a:rPr lang="en-US" altLang="ko-KR" sz="1400" dirty="0">
                <a:solidFill>
                  <a:schemeClr val="tx2">
                    <a:lumMod val="65000"/>
                    <a:lumOff val="35000"/>
                  </a:schemeClr>
                </a:solidFill>
                <a:latin typeface="맑은 고딕" charset="0"/>
                <a:ea typeface="맑은 고딕" charset="0"/>
              </a:rPr>
              <a:t> = 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399520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[j].id))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first_day,last_day,register.list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tmp_customer</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customer.getCustomer</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customer.getCustomer</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customer.periodUpdate_Goods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].state=1;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customer.showCustomer</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218207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payCredit</a:t>
            </a:r>
            <a:r>
              <a:rPr lang="en-US" altLang="ko-KR" sz="1400" dirty="0">
                <a:solidFill>
                  <a:schemeClr val="tx2">
                    <a:lumMod val="65000"/>
                    <a:lumOff val="35000"/>
                  </a:schemeClr>
                </a:solidFill>
                <a:latin typeface="맑은 고딕" charset="0"/>
                <a:ea typeface="맑은 고딕" charset="0"/>
              </a:rPr>
              <a:t>(String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결제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cancle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this.customer.showList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휴대폰 번호를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a:t>
            </a:r>
            <a:r>
              <a:rPr lang="en-US" altLang="ko-KR" sz="1400" dirty="0" err="1">
                <a:solidFill>
                  <a:schemeClr val="tx2">
                    <a:lumMod val="65000"/>
                    <a:lumOff val="35000"/>
                  </a:schemeClr>
                </a:solidFill>
                <a:latin typeface="맑은 고딕" charset="0"/>
                <a:ea typeface="맑은 고딕" charset="0"/>
              </a:rPr>
              <a:t>first_day,last_day</a:t>
            </a:r>
            <a:r>
              <a:rPr lang="en-US" altLang="ko-KR" sz="1400" dirty="0">
                <a:solidFill>
                  <a:schemeClr val="tx2">
                    <a:lumMod val="65000"/>
                    <a:lumOff val="35000"/>
                  </a:schemeClr>
                </a:solidFill>
                <a:latin typeface="맑은 고딕" charset="0"/>
                <a:ea typeface="맑은 고딕" charset="0"/>
              </a:rPr>
              <a:t>=0;</a:t>
            </a:r>
          </a:p>
        </p:txBody>
      </p:sp>
    </p:spTree>
    <p:extLst>
      <p:ext uri="{BB962C8B-B14F-4D97-AF65-F5344CB8AC3E}">
        <p14:creationId xmlns:p14="http://schemas.microsoft.com/office/powerpoint/2010/main" val="263861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51155"/>
            <a:ext cx="9305290" cy="718820"/>
          </a:xfrm>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5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가정 및 의존성…</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비용과 가격…</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라이선스 및 설치…</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시스템 피처의 요약</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판매 내역 파악</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지불 인증(신용카드, 직불카드)</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사용자,상수, 테이블 등에 대한 시스템 관리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외부 컴포넌트의 기능 실패 시, 자동 오프라인 판매 처리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재고, 회계, 인사, 세금 계산, 지불 인증을 포함한 산업 표준에 기초를 둔, 제 3자에 의해 개발된 시스템과의 실시간 트랜잭션</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처리 시나리오에서 어떤 고정된 일반적인 지점에 장착할 수 있는 비즈니스 규칙을 정의하고 이행</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그 밖의 요구사항 및 제약사항</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설계 제약사항, 사용성, 신뢰성, 성능, 지원성, 문서화, 패키징 등이 포함된다. 보충 명세서와 유스케이스를 참조</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하라.</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929674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customer.list.length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payment_type.equals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환불받으실</a:t>
            </a:r>
            <a:r>
              <a:rPr lang="ko-KR" altLang="en-US" sz="1400" dirty="0">
                <a:solidFill>
                  <a:schemeClr val="tx2">
                    <a:lumMod val="65000"/>
                    <a:lumOff val="35000"/>
                  </a:schemeClr>
                </a:solidFill>
                <a:latin typeface="맑은 고딕" charset="0"/>
                <a:ea typeface="맑은 고딕" charset="0"/>
              </a:rPr>
              <a:t> 금액은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원 입니다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customer.showRefund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[j-1].day;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046714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day.delete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customer.remove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refundCredit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kind_of_card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customer.showRefund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[j-1].day;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460020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day.delete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customer.remove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&amp;&amp;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올바른 휴대폰 번호를 입력해 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523975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refundCredit</a:t>
            </a:r>
            <a:r>
              <a:rPr lang="en-US" altLang="ko-KR" sz="1400" dirty="0">
                <a:solidFill>
                  <a:schemeClr val="tx2">
                    <a:lumMod val="65000"/>
                    <a:lumOff val="35000"/>
                  </a:schemeClr>
                </a:solidFill>
                <a:latin typeface="맑은 고딕" charset="0"/>
                <a:ea typeface="맑은 고딕" charset="0"/>
              </a:rPr>
              <a:t>(String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승인 취소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returnGoods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this.customer.showList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휴대폰 번호를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a:t>
            </a:r>
            <a:r>
              <a:rPr lang="en-US" altLang="ko-KR" sz="1400" dirty="0" err="1">
                <a:solidFill>
                  <a:schemeClr val="tx2">
                    <a:lumMod val="65000"/>
                    <a:lumOff val="35000"/>
                  </a:schemeClr>
                </a:solidFill>
                <a:latin typeface="맑은 고딕" charset="0"/>
                <a:ea typeface="맑은 고딕" charset="0"/>
              </a:rPr>
              <a:t>first_day,last_day</a:t>
            </a:r>
            <a:r>
              <a:rPr lang="en-US" altLang="ko-KR" sz="1400" dirty="0">
                <a:solidFill>
                  <a:schemeClr val="tx2">
                    <a:lumMod val="65000"/>
                    <a:lumOff val="35000"/>
                  </a:schemeClr>
                </a:solidFill>
                <a:latin typeface="맑은 고딕" charset="0"/>
                <a:ea typeface="맑은 고딕" charset="0"/>
              </a:rPr>
              <a:t>=0;</a:t>
            </a:r>
          </a:p>
        </p:txBody>
      </p:sp>
    </p:spTree>
    <p:extLst>
      <p:ext uri="{BB962C8B-B14F-4D97-AF65-F5344CB8AC3E}">
        <p14:creationId xmlns:p14="http://schemas.microsoft.com/office/powerpoint/2010/main" val="19851886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customer.list.length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customer.periodUpdate_Goods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].state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first_day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[0].day;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last_day</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day.list</a:t>
            </a:r>
            <a:r>
              <a:rPr lang="en-US" altLang="ko-KR" sz="1400" dirty="0">
                <a:solidFill>
                  <a:schemeClr val="tx2">
                    <a:lumMod val="65000"/>
                    <a:lumOff val="35000"/>
                  </a:schemeClr>
                </a:solidFill>
                <a:latin typeface="맑은 고딕" charset="0"/>
                <a:ea typeface="맑은 고딕" charset="0"/>
              </a:rPr>
              <a:t>[j-1].day;</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487643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day.delete</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first_day,last_day,customer.list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phone_num</a:t>
            </a:r>
            <a:r>
              <a:rPr lang="en-US" altLang="ko-KR" sz="1400" dirty="0">
                <a:solidFill>
                  <a:schemeClr val="tx2">
                    <a:lumMod val="65000"/>
                    <a:lumOff val="35000"/>
                  </a:schemeClr>
                </a:solidFill>
                <a:latin typeface="맑은 고딕" charset="0"/>
                <a:ea typeface="맑은 고딕" charset="0"/>
              </a:rPr>
              <a:t>) &amp;&amp; </a:t>
            </a:r>
            <a:r>
              <a:rPr lang="en-US" altLang="ko-KR" sz="1400" dirty="0" err="1">
                <a:solidFill>
                  <a:schemeClr val="tx2">
                    <a:lumMod val="65000"/>
                    <a:lumOff val="35000"/>
                  </a:schemeClr>
                </a:solidFill>
                <a:latin typeface="맑은 고딕" charset="0"/>
                <a:ea typeface="맑은 고딕" charset="0"/>
              </a:rPr>
              <a:t>customer.list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올바른 휴대폰 번호를 입력해 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548821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lnSpcReduction="1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run(){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menu;</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login();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메뉴 선택</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예약</a:t>
            </a:r>
            <a:r>
              <a:rPr lang="en-US" altLang="ko-KR" sz="1400" dirty="0">
                <a:solidFill>
                  <a:schemeClr val="tx2">
                    <a:lumMod val="65000"/>
                    <a:lumOff val="35000"/>
                  </a:schemeClr>
                </a:solidFill>
                <a:latin typeface="맑은 고딕" charset="0"/>
                <a:ea typeface="맑은 고딕" charset="0"/>
              </a:rPr>
              <a:t>\n2: </a:t>
            </a:r>
            <a:r>
              <a:rPr lang="ko-KR" altLang="en-US" sz="1400" dirty="0">
                <a:solidFill>
                  <a:schemeClr val="tx2">
                    <a:lumMod val="65000"/>
                    <a:lumOff val="35000"/>
                  </a:schemeClr>
                </a:solidFill>
                <a:latin typeface="맑은 고딕" charset="0"/>
                <a:ea typeface="맑은 고딕" charset="0"/>
              </a:rPr>
              <a:t>취소</a:t>
            </a:r>
            <a:r>
              <a:rPr lang="en-US" altLang="ko-KR" sz="1400" dirty="0">
                <a:solidFill>
                  <a:schemeClr val="tx2">
                    <a:lumMod val="65000"/>
                    <a:lumOff val="35000"/>
                  </a:schemeClr>
                </a:solidFill>
                <a:latin typeface="맑은 고딕" charset="0"/>
                <a:ea typeface="맑은 고딕" charset="0"/>
              </a:rPr>
              <a:t>\n3: </a:t>
            </a:r>
            <a:r>
              <a:rPr lang="ko-KR" altLang="en-US" sz="1400" dirty="0">
                <a:solidFill>
                  <a:schemeClr val="tx2">
                    <a:lumMod val="65000"/>
                    <a:lumOff val="35000"/>
                  </a:schemeClr>
                </a:solidFill>
                <a:latin typeface="맑은 고딕" charset="0"/>
                <a:ea typeface="맑은 고딕" charset="0"/>
              </a:rPr>
              <a:t>반납</a:t>
            </a:r>
            <a:r>
              <a:rPr lang="en-US" altLang="ko-KR" sz="1400" dirty="0">
                <a:solidFill>
                  <a:schemeClr val="tx2">
                    <a:lumMod val="65000"/>
                    <a:lumOff val="35000"/>
                  </a:schemeClr>
                </a:solidFill>
                <a:latin typeface="맑은 고딕" charset="0"/>
                <a:ea typeface="맑은 고딕" charset="0"/>
              </a:rPr>
              <a:t>\n4: </a:t>
            </a:r>
            <a:r>
              <a:rPr lang="ko-KR" altLang="en-US" sz="1400" dirty="0">
                <a:solidFill>
                  <a:schemeClr val="tx2">
                    <a:lumMod val="65000"/>
                    <a:lumOff val="35000"/>
                  </a:schemeClr>
                </a:solidFill>
                <a:latin typeface="맑은 고딕" charset="0"/>
                <a:ea typeface="맑은 고딕" charset="0"/>
              </a:rPr>
              <a:t>대여가능 장비수량 정보</a:t>
            </a:r>
            <a:r>
              <a:rPr lang="en-US" altLang="ko-KR" sz="1400" dirty="0">
                <a:solidFill>
                  <a:schemeClr val="tx2">
                    <a:lumMod val="65000"/>
                    <a:lumOff val="35000"/>
                  </a:schemeClr>
                </a:solidFill>
                <a:latin typeface="맑은 고딕" charset="0"/>
                <a:ea typeface="맑은 고딕" charset="0"/>
              </a:rPr>
              <a:t>\n5: </a:t>
            </a:r>
            <a:r>
              <a:rPr lang="ko-KR" altLang="en-US" sz="1400" dirty="0">
                <a:solidFill>
                  <a:schemeClr val="tx2">
                    <a:lumMod val="65000"/>
                    <a:lumOff val="35000"/>
                  </a:schemeClr>
                </a:solidFill>
                <a:latin typeface="맑은 고딕" charset="0"/>
                <a:ea typeface="맑은 고딕" charset="0"/>
              </a:rPr>
              <a:t>상품관리</a:t>
            </a: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\n6: </a:t>
            </a:r>
            <a:r>
              <a:rPr lang="ko-KR" altLang="en-US" sz="1400" dirty="0">
                <a:solidFill>
                  <a:schemeClr val="tx2">
                    <a:lumMod val="65000"/>
                    <a:lumOff val="35000"/>
                  </a:schemeClr>
                </a:solidFill>
                <a:latin typeface="맑은 고딕" charset="0"/>
                <a:ea typeface="맑은 고딕" charset="0"/>
              </a:rPr>
              <a:t>직원관리</a:t>
            </a:r>
            <a:r>
              <a:rPr lang="en-US" altLang="ko-KR" sz="1400" dirty="0">
                <a:solidFill>
                  <a:schemeClr val="tx2">
                    <a:lumMod val="65000"/>
                    <a:lumOff val="35000"/>
                  </a:schemeClr>
                </a:solidFill>
                <a:latin typeface="맑은 고딕" charset="0"/>
                <a:ea typeface="맑은 고딕" charset="0"/>
              </a:rPr>
              <a:t>\n7: </a:t>
            </a:r>
            <a:r>
              <a:rPr lang="ko-KR" altLang="en-US" sz="1400" dirty="0">
                <a:solidFill>
                  <a:schemeClr val="tx2">
                    <a:lumMod val="65000"/>
                    <a:lumOff val="35000"/>
                  </a:schemeClr>
                </a:solidFill>
                <a:latin typeface="맑은 고딕" charset="0"/>
                <a:ea typeface="맑은 고딕" charset="0"/>
              </a:rPr>
              <a:t>이벤트등록</a:t>
            </a:r>
            <a:r>
              <a:rPr lang="en-US" altLang="ko-KR" sz="1400" dirty="0">
                <a:solidFill>
                  <a:schemeClr val="tx2">
                    <a:lumMod val="65000"/>
                    <a:lumOff val="35000"/>
                  </a:schemeClr>
                </a:solidFill>
                <a:latin typeface="맑은 고딕" charset="0"/>
                <a:ea typeface="맑은 고딕" charset="0"/>
              </a:rPr>
              <a:t>\n8: </a:t>
            </a:r>
            <a:r>
              <a:rPr lang="ko-KR" altLang="en-US" sz="1400" dirty="0">
                <a:solidFill>
                  <a:schemeClr val="tx2">
                    <a:lumMod val="65000"/>
                    <a:lumOff val="35000"/>
                  </a:schemeClr>
                </a:solidFill>
                <a:latin typeface="맑은 고딕" charset="0"/>
                <a:ea typeface="맑은 고딕" charset="0"/>
              </a:rPr>
              <a:t>사용자전환</a:t>
            </a:r>
            <a:r>
              <a:rPr lang="en-US" altLang="ko-KR" sz="1400" dirty="0">
                <a:solidFill>
                  <a:schemeClr val="tx2">
                    <a:lumMod val="65000"/>
                    <a:lumOff val="35000"/>
                  </a:schemeClr>
                </a:solidFill>
                <a:latin typeface="맑은 고딕" charset="0"/>
                <a:ea typeface="맑은 고딕" charset="0"/>
              </a:rPr>
              <a:t>\n0: </a:t>
            </a:r>
            <a:r>
              <a:rPr lang="ko-KR" altLang="en-US" sz="1400" dirty="0">
                <a:solidFill>
                  <a:schemeClr val="tx2">
                    <a:lumMod val="65000"/>
                    <a:lumOff val="35000"/>
                  </a:schemeClr>
                </a:solidFill>
                <a:latin typeface="맑은 고딕" charset="0"/>
                <a:ea typeface="맑은 고딕" charset="0"/>
              </a:rPr>
              <a:t>종료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menu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switch(menu)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rentEnterGoods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2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cancle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3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returnGoods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p:txBody>
      </p:sp>
    </p:spTree>
    <p:extLst>
      <p:ext uri="{BB962C8B-B14F-4D97-AF65-F5344CB8AC3E}">
        <p14:creationId xmlns:p14="http://schemas.microsoft.com/office/powerpoint/2010/main" val="1804981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4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날짜를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float day = </a:t>
            </a:r>
            <a:r>
              <a:rPr lang="en-US" altLang="ko-KR" sz="1400" dirty="0" err="1">
                <a:solidFill>
                  <a:schemeClr val="tx2">
                    <a:lumMod val="65000"/>
                    <a:lumOff val="35000"/>
                  </a:schemeClr>
                </a:solidFill>
                <a:latin typeface="맑은 고딕" charset="0"/>
                <a:ea typeface="맑은 고딕" charset="0"/>
              </a:rPr>
              <a:t>scanner.nextFloat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장비명을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(name))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(day + "</a:t>
            </a:r>
            <a:r>
              <a:rPr lang="ko-KR" altLang="en-US" sz="1400" dirty="0">
                <a:solidFill>
                  <a:schemeClr val="tx2">
                    <a:lumMod val="65000"/>
                    <a:lumOff val="35000"/>
                  </a:schemeClr>
                </a:solidFill>
                <a:latin typeface="맑은 고딕" charset="0"/>
                <a:ea typeface="맑은 고딕" charset="0"/>
              </a:rPr>
              <a:t>일에 </a:t>
            </a:r>
            <a:r>
              <a:rPr lang="en-US" altLang="ko-KR" sz="1400" dirty="0">
                <a:solidFill>
                  <a:schemeClr val="tx2">
                    <a:lumMod val="65000"/>
                    <a:lumOff val="35000"/>
                  </a:schemeClr>
                </a:solidFill>
                <a:latin typeface="맑은 고딕" charset="0"/>
                <a:ea typeface="맑은 고딕" charset="0"/>
              </a:rPr>
              <a:t>" + name + "</a:t>
            </a:r>
            <a:r>
              <a:rPr lang="ko-KR" altLang="en-US" sz="1400" dirty="0">
                <a:solidFill>
                  <a:schemeClr val="tx2">
                    <a:lumMod val="65000"/>
                    <a:lumOff val="35000"/>
                  </a:schemeClr>
                </a:solidFill>
                <a:latin typeface="맑은 고딕" charset="0"/>
                <a:ea typeface="맑은 고딕" charset="0"/>
              </a:rPr>
              <a:t>의 재고는</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isRent</a:t>
            </a:r>
            <a:r>
              <a:rPr lang="en-US" altLang="ko-KR" sz="1400" dirty="0">
                <a:solidFill>
                  <a:schemeClr val="tx2">
                    <a:lumMod val="65000"/>
                    <a:lumOff val="35000"/>
                  </a:schemeClr>
                </a:solidFill>
                <a:latin typeface="맑은 고딕" charset="0"/>
                <a:ea typeface="맑은 고딕" charset="0"/>
              </a:rPr>
              <a:t>(day)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개 입니다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p:txBody>
      </p:sp>
    </p:spTree>
    <p:extLst>
      <p:ext uri="{BB962C8B-B14F-4D97-AF65-F5344CB8AC3E}">
        <p14:creationId xmlns:p14="http://schemas.microsoft.com/office/powerpoint/2010/main" val="1853746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5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if(mode==CASHIER)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권한이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상품등록</a:t>
            </a:r>
            <a:r>
              <a:rPr lang="en-US" altLang="ko-KR" sz="1400" dirty="0">
                <a:solidFill>
                  <a:schemeClr val="tx2">
                    <a:lumMod val="65000"/>
                    <a:lumOff val="35000"/>
                  </a:schemeClr>
                </a:solidFill>
                <a:latin typeface="맑은 고딕" charset="0"/>
                <a:ea typeface="맑은 고딕" charset="0"/>
              </a:rPr>
              <a:t>, 2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상품삭제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o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if(o==1)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상품 추가완료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193661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 (o==2)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goods.remove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상품 삭제완료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'2'</a:t>
            </a:r>
            <a:r>
              <a:rPr lang="ko-KR" altLang="en-US" sz="1400" dirty="0">
                <a:solidFill>
                  <a:schemeClr val="tx2">
                    <a:lumMod val="65000"/>
                    <a:lumOff val="35000"/>
                  </a:schemeClr>
                </a:solidFill>
                <a:latin typeface="맑은 고딕" charset="0"/>
                <a:ea typeface="맑은 고딕" charset="0"/>
              </a:rPr>
              <a:t>를 입력해 주시기 바랍니다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p:txBody>
      </p:sp>
    </p:spTree>
    <p:extLst>
      <p:ext uri="{BB962C8B-B14F-4D97-AF65-F5344CB8AC3E}">
        <p14:creationId xmlns:p14="http://schemas.microsoft.com/office/powerpoint/2010/main" val="4035466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도형 5"/>
          <p:cNvCxnSpPr/>
          <p:nvPr/>
        </p:nvCxnSpPr>
        <p:spPr>
          <a:xfrm flipH="1">
            <a:off x="3054985" y="183832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도형 6"/>
          <p:cNvCxnSpPr/>
          <p:nvPr/>
        </p:nvCxnSpPr>
        <p:spPr>
          <a:xfrm flipH="1">
            <a:off x="2889250" y="215646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도형 7"/>
          <p:cNvCxnSpPr/>
          <p:nvPr/>
        </p:nvCxnSpPr>
        <p:spPr>
          <a:xfrm>
            <a:off x="3054985" y="216916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도형 8"/>
          <p:cNvCxnSpPr/>
          <p:nvPr/>
        </p:nvCxnSpPr>
        <p:spPr>
          <a:xfrm flipV="1">
            <a:off x="2851150" y="197866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도형 14"/>
          <p:cNvSpPr>
            <a:spLocks/>
          </p:cNvSpPr>
          <p:nvPr/>
        </p:nvSpPr>
        <p:spPr>
          <a:xfrm>
            <a:off x="2853690" y="142494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400" b="0" cap="none" dirty="0">
              <a:solidFill>
                <a:schemeClr val="tx1"/>
              </a:solidFill>
              <a:latin typeface="맑은 고딕" charset="0"/>
              <a:ea typeface="맑은 고딕" charset="0"/>
            </a:endParaRPr>
          </a:p>
        </p:txBody>
      </p:sp>
      <p:cxnSp>
        <p:nvCxnSpPr>
          <p:cNvPr id="11" name="도형 30"/>
          <p:cNvCxnSpPr/>
          <p:nvPr/>
        </p:nvCxnSpPr>
        <p:spPr>
          <a:xfrm flipH="1">
            <a:off x="3053715" y="3139440"/>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도형 31"/>
          <p:cNvCxnSpPr/>
          <p:nvPr/>
        </p:nvCxnSpPr>
        <p:spPr>
          <a:xfrm flipH="1">
            <a:off x="2887980" y="3457575"/>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도형 32"/>
          <p:cNvCxnSpPr/>
          <p:nvPr/>
        </p:nvCxnSpPr>
        <p:spPr>
          <a:xfrm>
            <a:off x="3053715" y="3470275"/>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도형 33"/>
          <p:cNvCxnSpPr/>
          <p:nvPr/>
        </p:nvCxnSpPr>
        <p:spPr>
          <a:xfrm flipV="1">
            <a:off x="2849880" y="3279775"/>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도형 34"/>
          <p:cNvSpPr>
            <a:spLocks/>
          </p:cNvSpPr>
          <p:nvPr/>
        </p:nvSpPr>
        <p:spPr>
          <a:xfrm>
            <a:off x="2852420" y="2726055"/>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cxnSp>
        <p:nvCxnSpPr>
          <p:cNvPr id="16" name="도형 35"/>
          <p:cNvCxnSpPr/>
          <p:nvPr/>
        </p:nvCxnSpPr>
        <p:spPr>
          <a:xfrm flipH="1">
            <a:off x="3053080" y="474535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도형 36"/>
          <p:cNvCxnSpPr/>
          <p:nvPr/>
        </p:nvCxnSpPr>
        <p:spPr>
          <a:xfrm flipH="1">
            <a:off x="2887345" y="506349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도형 37"/>
          <p:cNvCxnSpPr/>
          <p:nvPr/>
        </p:nvCxnSpPr>
        <p:spPr>
          <a:xfrm>
            <a:off x="3053080" y="507619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도형 38"/>
          <p:cNvCxnSpPr/>
          <p:nvPr/>
        </p:nvCxnSpPr>
        <p:spPr>
          <a:xfrm flipV="1">
            <a:off x="2849245" y="488569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도형 39"/>
          <p:cNvSpPr>
            <a:spLocks/>
          </p:cNvSpPr>
          <p:nvPr/>
        </p:nvSpPr>
        <p:spPr>
          <a:xfrm>
            <a:off x="2851785" y="433197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cxnSp>
        <p:nvCxnSpPr>
          <p:cNvPr id="21" name="도형 40"/>
          <p:cNvCxnSpPr/>
          <p:nvPr/>
        </p:nvCxnSpPr>
        <p:spPr>
          <a:xfrm flipH="1">
            <a:off x="9766935" y="219646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도형 41"/>
          <p:cNvCxnSpPr/>
          <p:nvPr/>
        </p:nvCxnSpPr>
        <p:spPr>
          <a:xfrm flipH="1">
            <a:off x="9601200" y="251460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도형 42"/>
          <p:cNvCxnSpPr/>
          <p:nvPr/>
        </p:nvCxnSpPr>
        <p:spPr>
          <a:xfrm>
            <a:off x="9766935" y="252730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도형 43"/>
          <p:cNvCxnSpPr/>
          <p:nvPr/>
        </p:nvCxnSpPr>
        <p:spPr>
          <a:xfrm flipV="1">
            <a:off x="9563100" y="233680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도형 44"/>
          <p:cNvSpPr>
            <a:spLocks/>
          </p:cNvSpPr>
          <p:nvPr/>
        </p:nvSpPr>
        <p:spPr>
          <a:xfrm>
            <a:off x="9565640" y="178308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sp>
        <p:nvSpPr>
          <p:cNvPr id="31" name="도형 50"/>
          <p:cNvSpPr>
            <a:spLocks/>
          </p:cNvSpPr>
          <p:nvPr/>
        </p:nvSpPr>
        <p:spPr>
          <a:xfrm>
            <a:off x="3933825" y="1769110"/>
            <a:ext cx="4725670" cy="444627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solidFill>
                <a:srgbClr val="FFFFFF"/>
              </a:solidFill>
              <a:latin typeface="맑은 고딕" charset="0"/>
              <a:ea typeface="맑은 고딕" charset="0"/>
            </a:endParaRPr>
          </a:p>
        </p:txBody>
      </p:sp>
      <p:sp>
        <p:nvSpPr>
          <p:cNvPr id="35" name="도형 54"/>
          <p:cNvSpPr>
            <a:spLocks/>
          </p:cNvSpPr>
          <p:nvPr/>
        </p:nvSpPr>
        <p:spPr>
          <a:xfrm>
            <a:off x="5157470" y="1846580"/>
            <a:ext cx="2106295" cy="372745"/>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Rental</a:t>
            </a:r>
            <a:endParaRPr lang="ko-KR" altLang="en-US" sz="1800" b="0" cap="none" dirty="0">
              <a:solidFill>
                <a:schemeClr val="tx1"/>
              </a:solidFill>
              <a:latin typeface="맑은 고딕" charset="0"/>
              <a:ea typeface="맑은 고딕" charset="0"/>
            </a:endParaRPr>
          </a:p>
        </p:txBody>
      </p:sp>
      <p:sp>
        <p:nvSpPr>
          <p:cNvPr id="36" name="도형 55"/>
          <p:cNvSpPr>
            <a:spLocks/>
          </p:cNvSpPr>
          <p:nvPr/>
        </p:nvSpPr>
        <p:spPr>
          <a:xfrm>
            <a:off x="5175885" y="2353945"/>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381000" indent="0" algn="ctr" defTabSz="508000" eaLnBrk="0" fontAlgn="auto" latinLnBrk="0">
              <a:lnSpc>
                <a:spcPct val="100000"/>
              </a:lnSpc>
              <a:spcBef>
                <a:spcPts val="0"/>
              </a:spcBef>
              <a:spcAft>
                <a:spcPts val="0"/>
              </a:spcAft>
              <a:buFontTx/>
              <a:buNone/>
            </a:pPr>
            <a:r>
              <a:rPr lang="en-US" altLang="ko-KR" sz="2000" b="0" cap="none" dirty="0">
                <a:solidFill>
                  <a:schemeClr val="tx1"/>
                </a:solidFill>
                <a:latin typeface="맑은 고딕" charset="0"/>
                <a:ea typeface="맑은 고딕" charset="0"/>
              </a:rPr>
              <a:t>refund</a:t>
            </a:r>
            <a:endParaRPr lang="ko-KR" altLang="en-US" sz="2000" b="0" cap="none" dirty="0">
              <a:solidFill>
                <a:schemeClr val="tx1"/>
              </a:solidFill>
              <a:latin typeface="맑은 고딕" charset="0"/>
              <a:ea typeface="맑은 고딕" charset="0"/>
            </a:endParaRPr>
          </a:p>
        </p:txBody>
      </p:sp>
      <p:sp>
        <p:nvSpPr>
          <p:cNvPr id="41" name="도형 60"/>
          <p:cNvSpPr>
            <a:spLocks/>
          </p:cNvSpPr>
          <p:nvPr/>
        </p:nvSpPr>
        <p:spPr>
          <a:xfrm>
            <a:off x="2723515" y="2505710"/>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400" b="0" cap="none" dirty="0">
                <a:solidFill>
                  <a:schemeClr val="tx1"/>
                </a:solidFill>
                <a:latin typeface="맑은 고딕" charset="0"/>
                <a:ea typeface="맑은 고딕" charset="0"/>
              </a:rPr>
              <a:t>고객</a:t>
            </a:r>
            <a:endParaRPr lang="ko-KR" altLang="en-US" sz="1400" b="0" cap="none" dirty="0">
              <a:solidFill>
                <a:schemeClr val="tx1"/>
              </a:solidFill>
              <a:latin typeface="맑은 고딕" charset="0"/>
              <a:ea typeface="맑은 고딕" charset="0"/>
            </a:endParaRPr>
          </a:p>
        </p:txBody>
      </p:sp>
      <p:sp>
        <p:nvSpPr>
          <p:cNvPr id="42" name="도형 61"/>
          <p:cNvSpPr>
            <a:spLocks/>
          </p:cNvSpPr>
          <p:nvPr/>
        </p:nvSpPr>
        <p:spPr>
          <a:xfrm>
            <a:off x="2723515" y="3675380"/>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출납원</a:t>
            </a:r>
            <a:endParaRPr lang="ko-KR" altLang="en-US" sz="1200" b="0" cap="none" dirty="0">
              <a:solidFill>
                <a:schemeClr val="tx1"/>
              </a:solidFill>
              <a:latin typeface="맑은 고딕" charset="0"/>
              <a:ea typeface="맑은 고딕" charset="0"/>
            </a:endParaRPr>
          </a:p>
        </p:txBody>
      </p:sp>
      <p:sp>
        <p:nvSpPr>
          <p:cNvPr id="43" name="도형 63"/>
          <p:cNvSpPr>
            <a:spLocks/>
          </p:cNvSpPr>
          <p:nvPr/>
        </p:nvSpPr>
        <p:spPr>
          <a:xfrm>
            <a:off x="2712085" y="5339715"/>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관리자</a:t>
            </a:r>
            <a:endParaRPr lang="ko-KR" altLang="en-US" sz="1200" b="0" cap="none" dirty="0">
              <a:solidFill>
                <a:schemeClr val="tx1"/>
              </a:solidFill>
              <a:latin typeface="맑은 고딕" charset="0"/>
              <a:ea typeface="맑은 고딕" charset="0"/>
            </a:endParaRPr>
          </a:p>
        </p:txBody>
      </p:sp>
      <p:sp>
        <p:nvSpPr>
          <p:cNvPr id="44" name="도형 64"/>
          <p:cNvSpPr>
            <a:spLocks/>
          </p:cNvSpPr>
          <p:nvPr/>
        </p:nvSpPr>
        <p:spPr>
          <a:xfrm>
            <a:off x="9115425" y="2808605"/>
            <a:ext cx="1391920" cy="52070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결제관리시스템</a:t>
            </a:r>
            <a:endParaRPr lang="ko-KR" altLang="en-US" sz="1200" b="0" cap="none" dirty="0">
              <a:solidFill>
                <a:schemeClr val="tx1"/>
              </a:solidFill>
              <a:latin typeface="맑은 고딕" charset="0"/>
              <a:ea typeface="맑은 고딕" charset="0"/>
            </a:endParaRPr>
          </a:p>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(외부)</a:t>
            </a:r>
            <a:endParaRPr lang="ko-KR" altLang="en-US" sz="1200" b="0" cap="none" dirty="0">
              <a:solidFill>
                <a:schemeClr val="tx1"/>
              </a:solidFill>
              <a:latin typeface="맑은 고딕" charset="0"/>
              <a:ea typeface="맑은 고딕" charset="0"/>
            </a:endParaRPr>
          </a:p>
        </p:txBody>
      </p:sp>
      <p:sp>
        <p:nvSpPr>
          <p:cNvPr id="60" name="텍스트 개체 틀 59"/>
          <p:cNvSpPr txBox="1">
            <a:spLocks noGrp="1"/>
          </p:cNvSpPr>
          <p:nvPr>
            <p:ph type="ctrTitle" idx="4"/>
          </p:nvPr>
        </p:nvSpPr>
        <p:spPr>
          <a:xfrm>
            <a:off x="-381000" y="163195"/>
            <a:ext cx="4015105" cy="1008380"/>
          </a:xfrm>
          <a:prstGeom prst="rect">
            <a:avLst/>
          </a:prstGeom>
          <a:ln w="0">
            <a:noFill/>
            <a:prstDash/>
          </a:ln>
        </p:spPr>
        <p:txBody>
          <a:bodyPr vert="horz" wrap="square" lIns="91440" tIns="45720" rIns="91440" bIns="45720" anchor="b">
            <a:normAutofit/>
          </a:bodyPr>
          <a:lstStyle/>
          <a:p>
            <a:pPr algn="ct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Use case</a:t>
            </a:r>
            <a:endPar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endParaRPr>
          </a:p>
        </p:txBody>
      </p:sp>
      <p:cxnSp>
        <p:nvCxnSpPr>
          <p:cNvPr id="61" name="도형 60"/>
          <p:cNvCxnSpPr>
            <a:endCxn id="85" idx="2"/>
          </p:cNvCxnSpPr>
          <p:nvPr/>
        </p:nvCxnSpPr>
        <p:spPr>
          <a:xfrm>
            <a:off x="3455035" y="1918970"/>
            <a:ext cx="1482090" cy="104521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62" name="도형 61"/>
          <p:cNvCxnSpPr>
            <a:endCxn id="85" idx="2"/>
          </p:cNvCxnSpPr>
          <p:nvPr/>
        </p:nvCxnSpPr>
        <p:spPr>
          <a:xfrm flipV="1">
            <a:off x="3432175" y="2963545"/>
            <a:ext cx="1504950" cy="36576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63" name="도형 62"/>
          <p:cNvCxnSpPr/>
          <p:nvPr/>
        </p:nvCxnSpPr>
        <p:spPr>
          <a:xfrm flipV="1">
            <a:off x="3514725" y="2021205"/>
            <a:ext cx="1643380" cy="1343025"/>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도형 63"/>
          <p:cNvCxnSpPr/>
          <p:nvPr/>
        </p:nvCxnSpPr>
        <p:spPr>
          <a:xfrm>
            <a:off x="3526790" y="1955165"/>
            <a:ext cx="1604645" cy="8636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도형 66"/>
          <p:cNvSpPr>
            <a:spLocks/>
          </p:cNvSpPr>
          <p:nvPr/>
        </p:nvSpPr>
        <p:spPr>
          <a:xfrm>
            <a:off x="4634230" y="5091430"/>
            <a:ext cx="2106295" cy="372745"/>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이벤트등록</a:t>
            </a:r>
            <a:endParaRPr lang="ko-KR" altLang="en-US" sz="1800" b="0" cap="none" dirty="0">
              <a:solidFill>
                <a:schemeClr val="tx1"/>
              </a:solidFill>
              <a:latin typeface="맑은 고딕" charset="0"/>
              <a:ea typeface="맑은 고딕" charset="0"/>
            </a:endParaRPr>
          </a:p>
        </p:txBody>
      </p:sp>
      <p:cxnSp>
        <p:nvCxnSpPr>
          <p:cNvPr id="71" name="도형 70"/>
          <p:cNvCxnSpPr>
            <a:endCxn id="84" idx="2"/>
          </p:cNvCxnSpPr>
          <p:nvPr/>
        </p:nvCxnSpPr>
        <p:spPr>
          <a:xfrm flipV="1">
            <a:off x="3375025" y="4815205"/>
            <a:ext cx="1264285" cy="13906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72" name="도형 71"/>
          <p:cNvCxnSpPr>
            <a:endCxn id="67" idx="2"/>
          </p:cNvCxnSpPr>
          <p:nvPr/>
        </p:nvCxnSpPr>
        <p:spPr>
          <a:xfrm>
            <a:off x="3491230" y="4853305"/>
            <a:ext cx="1143635" cy="424815"/>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0" name="도형 79"/>
          <p:cNvSpPr>
            <a:spLocks/>
          </p:cNvSpPr>
          <p:nvPr/>
        </p:nvSpPr>
        <p:spPr>
          <a:xfrm>
            <a:off x="5984240" y="3254375"/>
            <a:ext cx="2106295" cy="372745"/>
          </a:xfrm>
          <a:prstGeom prst="ellipse">
            <a:avLst/>
          </a:prstGeom>
          <a:noFill/>
          <a:ln w="12700" cap="flat" cmpd="sng">
            <a:solidFill>
              <a:schemeClr val="tx1">
                <a:alpha val="96862"/>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taxe</a:t>
            </a:r>
            <a:endParaRPr lang="ko-KR" altLang="en-US" sz="1800" b="0" cap="none" dirty="0">
              <a:solidFill>
                <a:schemeClr val="tx1"/>
              </a:solidFill>
              <a:latin typeface="맑은 고딕" charset="0"/>
              <a:ea typeface="맑은 고딕" charset="0"/>
            </a:endParaRPr>
          </a:p>
        </p:txBody>
      </p:sp>
      <p:sp>
        <p:nvSpPr>
          <p:cNvPr id="81" name="도형 80"/>
          <p:cNvSpPr>
            <a:spLocks/>
          </p:cNvSpPr>
          <p:nvPr/>
        </p:nvSpPr>
        <p:spPr>
          <a:xfrm>
            <a:off x="5995670" y="3731260"/>
            <a:ext cx="2106295" cy="372745"/>
          </a:xfrm>
          <a:prstGeom prst="ellipse">
            <a:avLst/>
          </a:prstGeom>
          <a:noFill/>
          <a:ln w="12700" cap="flat" cmpd="sng">
            <a:solidFill>
              <a:schemeClr val="tx1">
                <a:alpha val="96862"/>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security</a:t>
            </a:r>
            <a:endParaRPr lang="ko-KR" altLang="en-US" sz="1800" b="0" cap="none" dirty="0">
              <a:solidFill>
                <a:schemeClr val="tx1"/>
              </a:solidFill>
              <a:latin typeface="맑은 고딕" charset="0"/>
              <a:ea typeface="맑은 고딕" charset="0"/>
            </a:endParaRPr>
          </a:p>
        </p:txBody>
      </p:sp>
      <p:cxnSp>
        <p:nvCxnSpPr>
          <p:cNvPr id="82" name="도형 81"/>
          <p:cNvCxnSpPr/>
          <p:nvPr/>
        </p:nvCxnSpPr>
        <p:spPr>
          <a:xfrm>
            <a:off x="7262495" y="2036445"/>
            <a:ext cx="2072005" cy="44323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도형 82"/>
          <p:cNvCxnSpPr/>
          <p:nvPr/>
        </p:nvCxnSpPr>
        <p:spPr>
          <a:xfrm flipV="1">
            <a:off x="7995920" y="2537460"/>
            <a:ext cx="1979930" cy="103695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84" name="도형 83"/>
          <p:cNvSpPr>
            <a:spLocks/>
          </p:cNvSpPr>
          <p:nvPr/>
        </p:nvSpPr>
        <p:spPr>
          <a:xfrm>
            <a:off x="4638675" y="4629150"/>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직원관리</a:t>
            </a:r>
            <a:endParaRPr lang="ko-KR" altLang="en-US" sz="1800" b="0" cap="none" dirty="0">
              <a:solidFill>
                <a:schemeClr val="tx1"/>
              </a:solidFill>
              <a:latin typeface="맑은 고딕" charset="0"/>
              <a:ea typeface="맑은 고딕" charset="0"/>
            </a:endParaRPr>
          </a:p>
        </p:txBody>
      </p:sp>
      <p:sp>
        <p:nvSpPr>
          <p:cNvPr id="85" name="도형 84"/>
          <p:cNvSpPr>
            <a:spLocks/>
          </p:cNvSpPr>
          <p:nvPr/>
        </p:nvSpPr>
        <p:spPr>
          <a:xfrm>
            <a:off x="4936490" y="2777490"/>
            <a:ext cx="2861945" cy="373380"/>
          </a:xfrm>
          <a:prstGeom prst="ellipse">
            <a:avLst/>
          </a:prstGeom>
          <a:noFill/>
          <a:ln w="12700" cap="flat" cmpd="sng">
            <a:solidFill>
              <a:schemeClr val="tx1">
                <a:alpha val="96862"/>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2100" b="0" cap="none" dirty="0">
                <a:solidFill>
                  <a:srgbClr val="262626"/>
                </a:solidFill>
                <a:latin typeface="Roboto" charset="0"/>
                <a:ea typeface="Roboto" charset="0"/>
              </a:rPr>
              <a:t>reservation </a:t>
            </a:r>
            <a:endParaRPr lang="ko-KR" altLang="en-US" sz="2100" b="0" cap="none" dirty="0">
              <a:solidFill>
                <a:srgbClr val="000000"/>
              </a:solidFill>
              <a:latin typeface="굴림" charset="0"/>
              <a:ea typeface="굴림" charset="0"/>
            </a:endParaRPr>
          </a:p>
        </p:txBody>
      </p:sp>
    </p:spTree>
    <p:extLst>
      <p:ext uri="{BB962C8B-B14F-4D97-AF65-F5344CB8AC3E}">
        <p14:creationId xmlns:p14="http://schemas.microsoft.com/office/powerpoint/2010/main" val="323234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6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if(mode==CASHIER)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권한이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직원등록</a:t>
            </a:r>
            <a:r>
              <a:rPr lang="en-US" altLang="ko-KR" sz="1400" dirty="0">
                <a:solidFill>
                  <a:schemeClr val="tx2">
                    <a:lumMod val="65000"/>
                    <a:lumOff val="35000"/>
                  </a:schemeClr>
                </a:solidFill>
                <a:latin typeface="맑은 고딕" charset="0"/>
                <a:ea typeface="맑은 고딕" charset="0"/>
              </a:rPr>
              <a:t>, 2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직원삭제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o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if(o==1)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cashier.add</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등록완료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981506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if (o==2)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cashier.remove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삭제완료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'2'</a:t>
            </a:r>
            <a:r>
              <a:rPr lang="ko-KR" altLang="en-US" sz="1400" dirty="0">
                <a:solidFill>
                  <a:schemeClr val="tx2">
                    <a:lumMod val="65000"/>
                    <a:lumOff val="35000"/>
                  </a:schemeClr>
                </a:solidFill>
                <a:latin typeface="맑은 고딕" charset="0"/>
                <a:ea typeface="맑은 고딕" charset="0"/>
              </a:rPr>
              <a:t>를 입력해 주시기 바랍니다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p:txBody>
      </p:sp>
    </p:spTree>
    <p:extLst>
      <p:ext uri="{BB962C8B-B14F-4D97-AF65-F5344CB8AC3E}">
        <p14:creationId xmlns:p14="http://schemas.microsoft.com/office/powerpoint/2010/main" val="3694451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7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if(mode==CASHIER)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권한이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이벤트 적용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8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login();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	</a:t>
            </a:r>
          </a:p>
        </p:txBody>
      </p:sp>
    </p:spTree>
    <p:extLst>
      <p:ext uri="{BB962C8B-B14F-4D97-AF65-F5344CB8AC3E}">
        <p14:creationId xmlns:p14="http://schemas.microsoft.com/office/powerpoint/2010/main" val="3980903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rentalskiequipment.java-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case 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RentalSkiEquipment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static void main(String[] </a:t>
            </a:r>
            <a:r>
              <a:rPr lang="en-US" altLang="ko-KR" sz="1400" dirty="0" err="1">
                <a:solidFill>
                  <a:schemeClr val="tx2">
                    <a:lumMod val="65000"/>
                    <a:lumOff val="35000"/>
                  </a:schemeClr>
                </a:solidFill>
                <a:latin typeface="맑은 고딕" charset="0"/>
                <a:ea typeface="맑은 고딕" charset="0"/>
              </a:rPr>
              <a:t>args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ps.loadDataBase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ps.run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512048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Junit Test-RentEnterGoods.java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static </a:t>
            </a:r>
            <a:r>
              <a:rPr lang="en-US" altLang="ko-KR" sz="1400" dirty="0" err="1">
                <a:solidFill>
                  <a:schemeClr val="tx2">
                    <a:lumMod val="65000"/>
                    <a:lumOff val="35000"/>
                  </a:schemeClr>
                </a:solidFill>
                <a:latin typeface="맑은 고딕" charset="0"/>
                <a:ea typeface="맑은 고딕" charset="0"/>
              </a:rPr>
              <a:t>org.junit.Assert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org.junit.Test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RentalSkiEquipmentTest</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@Test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testRentEnterGoods</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pos.loadDataBase</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pos.rentEnterGoods</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assertNotNull</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pos.customer.list</a:t>
            </a:r>
            <a:r>
              <a:rPr lang="en-US" altLang="ko-KR" sz="1400" dirty="0">
                <a:solidFill>
                  <a:schemeClr val="tx2">
                    <a:lumMod val="65000"/>
                    <a:lumOff val="35000"/>
                  </a:schemeClr>
                </a:solidFill>
                <a:latin typeface="맑은 고딕" charset="0"/>
                <a:ea typeface="맑은 고딕" charset="0"/>
              </a:rPr>
              <a:t>[1]);</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7245081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cancle.java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static </a:t>
            </a:r>
            <a:r>
              <a:rPr lang="en-US" altLang="ko-KR" sz="1400" dirty="0" err="1">
                <a:solidFill>
                  <a:schemeClr val="tx2">
                    <a:lumMod val="65000"/>
                    <a:lumOff val="35000"/>
                  </a:schemeClr>
                </a:solidFill>
                <a:latin typeface="맑은 고딕" charset="0"/>
                <a:ea typeface="맑은 고딕" charset="0"/>
              </a:rPr>
              <a:t>org.junit.Assert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org.junit.Test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TestCancle</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@Test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test()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pos.loadDataBase</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pos.cancle</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assertNull</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pos.customer.list</a:t>
            </a:r>
            <a:r>
              <a:rPr lang="en-US" altLang="ko-KR" sz="1400" dirty="0">
                <a:solidFill>
                  <a:schemeClr val="tx2">
                    <a:lumMod val="65000"/>
                    <a:lumOff val="35000"/>
                  </a:schemeClr>
                </a:solidFill>
                <a:latin typeface="맑은 고딕" charset="0"/>
                <a:ea typeface="맑은 고딕" charset="0"/>
              </a:rPr>
              <a:t>[1]);</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2687820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returngoods.java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static </a:t>
            </a:r>
            <a:r>
              <a:rPr lang="en-US" altLang="ko-KR" sz="1400" dirty="0" err="1">
                <a:solidFill>
                  <a:schemeClr val="tx2">
                    <a:lumMod val="65000"/>
                    <a:lumOff val="35000"/>
                  </a:schemeClr>
                </a:solidFill>
                <a:latin typeface="맑은 고딕" charset="0"/>
                <a:ea typeface="맑은 고딕" charset="0"/>
              </a:rPr>
              <a:t>org.junit.Assert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org.junit.Test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TestReturnGoods</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@Test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test()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pos.loadDataBase</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result;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pos.returnGoods</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result = </a:t>
            </a:r>
            <a:r>
              <a:rPr lang="en-US" altLang="ko-KR" sz="1400" dirty="0" err="1">
                <a:solidFill>
                  <a:schemeClr val="tx2">
                    <a:lumMod val="65000"/>
                    <a:lumOff val="35000"/>
                  </a:schemeClr>
                </a:solidFill>
                <a:latin typeface="맑은 고딕" charset="0"/>
                <a:ea typeface="맑은 고딕" charset="0"/>
              </a:rPr>
              <a:t>pos.goods.list</a:t>
            </a:r>
            <a:r>
              <a:rPr lang="en-US" altLang="ko-KR" sz="1400" dirty="0">
                <a:solidFill>
                  <a:schemeClr val="tx2">
                    <a:lumMod val="65000"/>
                    <a:lumOff val="35000"/>
                  </a:schemeClr>
                </a:solidFill>
                <a:latin typeface="맑은 고딕" charset="0"/>
                <a:ea typeface="맑은 고딕" charset="0"/>
              </a:rPr>
              <a:t>[0].</a:t>
            </a:r>
            <a:r>
              <a:rPr lang="en-US" altLang="ko-KR" sz="1400" dirty="0" err="1">
                <a:solidFill>
                  <a:schemeClr val="tx2">
                    <a:lumMod val="65000"/>
                    <a:lumOff val="35000"/>
                  </a:schemeClr>
                </a:solidFill>
                <a:latin typeface="맑은 고딕" charset="0"/>
                <a:ea typeface="맑은 고딕" charset="0"/>
              </a:rPr>
              <a:t>isRent</a:t>
            </a:r>
            <a:r>
              <a:rPr lang="en-US" altLang="ko-KR" sz="1400" dirty="0">
                <a:solidFill>
                  <a:schemeClr val="tx2">
                    <a:lumMod val="65000"/>
                    <a:lumOff val="35000"/>
                  </a:schemeClr>
                </a:solidFill>
                <a:latin typeface="맑은 고딕" charset="0"/>
                <a:ea typeface="맑은 고딕" charset="0"/>
              </a:rPr>
              <a:t>((float) 4.1);</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assertEquals</a:t>
            </a:r>
            <a:r>
              <a:rPr lang="en-US" altLang="ko-KR" sz="1400" dirty="0">
                <a:solidFill>
                  <a:schemeClr val="tx2">
                    <a:lumMod val="65000"/>
                    <a:lumOff val="35000"/>
                  </a:schemeClr>
                </a:solidFill>
                <a:latin typeface="맑은 고딕" charset="0"/>
                <a:ea typeface="맑은 고딕" charset="0"/>
              </a:rPr>
              <a:t>(30,result);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2324194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실행예시동영상</a:t>
            </a:r>
          </a:p>
        </p:txBody>
      </p:sp>
      <p:pic>
        <p:nvPicPr>
          <p:cNvPr id="3" name="bandicam 2017-06-04 19-11-31-183">
            <a:hlinkClick r:id="" action="ppaction://media"/>
            <a:extLst>
              <a:ext uri="{FF2B5EF4-FFF2-40B4-BE49-F238E27FC236}">
                <a16:creationId xmlns:a16="http://schemas.microsoft.com/office/drawing/2014/main" id="{4A37DA04-1662-4FEC-9110-DA5FEC3299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8554" y="1158240"/>
            <a:ext cx="9515463" cy="5622774"/>
          </a:xfrm>
          <a:prstGeom prst="rect">
            <a:avLst/>
          </a:prstGeom>
        </p:spPr>
      </p:pic>
    </p:spTree>
    <p:extLst>
      <p:ext uri="{BB962C8B-B14F-4D97-AF65-F5344CB8AC3E}">
        <p14:creationId xmlns:p14="http://schemas.microsoft.com/office/powerpoint/2010/main" val="1790968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Pages>66</Pages>
  <Words>2700</Words>
  <Characters>0</Characters>
  <Application>Microsoft Office PowerPoint</Application>
  <DocSecurity>0</DocSecurity>
  <PresentationFormat>와이드스크린</PresentationFormat>
  <Lines>0</Lines>
  <Paragraphs>1755</Paragraphs>
  <Slides>97</Slides>
  <Notes>0</Notes>
  <HiddenSlides>0</HiddenSlides>
  <MMClips>1</MMClips>
  <ScaleCrop>false</ScaleCrop>
  <HeadingPairs>
    <vt:vector size="6" baseType="variant">
      <vt:variant>
        <vt:lpstr>사용한 글꼴</vt:lpstr>
      </vt:variant>
      <vt:variant>
        <vt:i4>6</vt:i4>
      </vt:variant>
      <vt:variant>
        <vt:lpstr>테마</vt:lpstr>
      </vt:variant>
      <vt:variant>
        <vt:i4>32</vt:i4>
      </vt:variant>
      <vt:variant>
        <vt:lpstr>슬라이드 제목</vt:lpstr>
      </vt:variant>
      <vt:variant>
        <vt:i4>97</vt:i4>
      </vt:variant>
    </vt:vector>
  </HeadingPairs>
  <TitlesOfParts>
    <vt:vector size="135" baseType="lpstr">
      <vt:lpstr>±¼¸²</vt:lpstr>
      <vt:lpstr>Roboto</vt:lpstr>
      <vt:lpstr>굴림</vt:lpstr>
      <vt:lpstr>맑은 고딕</vt:lpstr>
      <vt:lpstr>Arial</vt:lpstr>
      <vt:lpstr>Corbel</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theme</vt:lpstr>
      <vt:lpstr>스키장비 대여 시스템</vt:lpstr>
      <vt:lpstr>목차</vt:lpstr>
      <vt:lpstr>1. 비전</vt:lpstr>
      <vt:lpstr>비전-계속</vt:lpstr>
      <vt:lpstr>비전-계속</vt:lpstr>
      <vt:lpstr>비전-계속</vt:lpstr>
      <vt:lpstr>비전-계속</vt:lpstr>
      <vt:lpstr>비전-계속</vt:lpstr>
      <vt:lpstr>Use case</vt:lpstr>
      <vt:lpstr>유스 케이스  :UC1 Rental,RESERVATION</vt:lpstr>
      <vt:lpstr>유스 케이스  :UC2 refund</vt:lpstr>
      <vt:lpstr>유스 케이스  : UC 3행사관리</vt:lpstr>
      <vt:lpstr>유스 케이스 : uc4 상품, 직원관리</vt:lpstr>
      <vt:lpstr>보충명세서</vt:lpstr>
      <vt:lpstr>보충명세서-계속</vt:lpstr>
      <vt:lpstr>보충명세서-계속</vt:lpstr>
      <vt:lpstr>보충명세서-계속</vt:lpstr>
      <vt:lpstr>보충명세서-계속</vt:lpstr>
      <vt:lpstr>보충명세서-계속</vt:lpstr>
      <vt:lpstr>보충명세서-계속</vt:lpstr>
      <vt:lpstr>보충명세서-계속</vt:lpstr>
      <vt:lpstr>용어집</vt:lpstr>
      <vt:lpstr>보충명세서-계속</vt:lpstr>
      <vt:lpstr>도메인 모델</vt:lpstr>
      <vt:lpstr>5. OPERATION CONTRACT</vt:lpstr>
      <vt:lpstr>Inter action diagram</vt:lpstr>
      <vt:lpstr>Inter action diagram-계속</vt:lpstr>
      <vt:lpstr>Inter action diagram-계속</vt:lpstr>
      <vt:lpstr>Class diagram</vt:lpstr>
      <vt:lpstr>소스코드-Goods.java</vt:lpstr>
      <vt:lpstr>Goods.java-계속</vt:lpstr>
      <vt:lpstr>Goods.java-계속</vt:lpstr>
      <vt:lpstr>Goods.java-계속</vt:lpstr>
      <vt:lpstr>Goods.java-계속</vt:lpstr>
      <vt:lpstr>Goods.java-계속</vt:lpstr>
      <vt:lpstr>Goods.java-계속</vt:lpstr>
      <vt:lpstr>Cashier.java</vt:lpstr>
      <vt:lpstr>Cashier.java-계속</vt:lpstr>
      <vt:lpstr>Cashier.java-계속</vt:lpstr>
      <vt:lpstr>Cashier.java-계속</vt:lpstr>
      <vt:lpstr>Cashier.java-계속</vt:lpstr>
      <vt:lpstr>register.java</vt:lpstr>
      <vt:lpstr>register.java-계속</vt:lpstr>
      <vt:lpstr>register.java-계속</vt:lpstr>
      <vt:lpstr>Customer.java</vt:lpstr>
      <vt:lpstr>Customer.java-계속</vt:lpstr>
      <vt:lpstr>Customer.java-계속</vt:lpstr>
      <vt:lpstr>Customer.java-계속</vt:lpstr>
      <vt:lpstr>Customer.java-계속</vt:lpstr>
      <vt:lpstr>Customer.java-계속</vt:lpstr>
      <vt:lpstr>Customer.java-계속</vt:lpstr>
      <vt:lpstr>Customer.java-계속</vt:lpstr>
      <vt:lpstr>Customer.java-계속</vt:lpstr>
      <vt:lpstr>Customer.java-계속</vt:lpstr>
      <vt:lpstr>Customer.java-계속</vt:lpstr>
      <vt:lpstr>Customer.java-계속</vt:lpstr>
      <vt:lpstr>Period.java</vt:lpstr>
      <vt:lpstr>Period.java-계속</vt:lpstr>
      <vt:lpstr>Period.java-계속</vt:lpstr>
      <vt:lpstr>Period.java-계속</vt:lpstr>
      <vt:lpstr>rentalskiequipment.java</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rentalskiequipment.java-계속</vt:lpstr>
      <vt:lpstr>Junit Test-RentEnterGoods.java</vt:lpstr>
      <vt:lpstr>cancle.java</vt:lpstr>
      <vt:lpstr>returngoods.java</vt:lpstr>
      <vt:lpstr>실행예시동영상</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HOME</dc:creator>
  <cp:lastModifiedBy>김해빈</cp:lastModifiedBy>
  <cp:revision>5</cp:revision>
  <dcterms:modified xsi:type="dcterms:W3CDTF">2017-06-04T12:02:01Z</dcterms:modified>
</cp:coreProperties>
</file>